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71" r:id="rId5"/>
    <p:sldId id="258" r:id="rId6"/>
    <p:sldId id="265" r:id="rId7"/>
    <p:sldId id="260" r:id="rId8"/>
    <p:sldId id="266" r:id="rId9"/>
    <p:sldId id="261" r:id="rId10"/>
    <p:sldId id="272" r:id="rId11"/>
    <p:sldId id="262" r:id="rId12"/>
    <p:sldId id="273" r:id="rId13"/>
    <p:sldId id="263" r:id="rId14"/>
    <p:sldId id="267" r:id="rId15"/>
    <p:sldId id="268" r:id="rId16"/>
    <p:sldId id="264" r:id="rId17"/>
    <p:sldId id="269" r:id="rId18"/>
    <p:sldId id="270"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D21EF-29F1-40C6-B4FB-F43FBE04A2FE}" type="datetimeFigureOut">
              <a:rPr lang="en-US" smtClean="0"/>
              <a:pPr/>
              <a:t>12/18/2021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91699-E53D-404C-878A-4FDA3A6E4B6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t>
            </a:r>
            <a:endParaRPr lang="en-IN" dirty="0"/>
          </a:p>
        </p:txBody>
      </p:sp>
      <p:sp>
        <p:nvSpPr>
          <p:cNvPr id="4" name="Slide Number Placeholder 3"/>
          <p:cNvSpPr>
            <a:spLocks noGrp="1"/>
          </p:cNvSpPr>
          <p:nvPr>
            <p:ph type="sldNum" sz="quarter" idx="10"/>
          </p:nvPr>
        </p:nvSpPr>
        <p:spPr/>
        <p:txBody>
          <a:bodyPr/>
          <a:lstStyle/>
          <a:p>
            <a:fld id="{96691699-E53D-404C-878A-4FDA3A6E4B6E}"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39ECF-A418-410B-868B-08D82B479FF3}" type="datetimeFigureOut">
              <a:rPr lang="en-US" smtClean="0"/>
              <a:pPr/>
              <a:t>12/18/2021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AAEEEA-1A11-4A4A-83A1-80B576CC56E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39ECF-A418-410B-868B-08D82B479FF3}" type="datetimeFigureOut">
              <a:rPr lang="en-US" smtClean="0"/>
              <a:pPr/>
              <a:t>12/18/2021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AEEEA-1A11-4A4A-83A1-80B576CC56E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ritannica.com/" TargetMode="External"/><Relationship Id="rId2" Type="http://schemas.openxmlformats.org/officeDocument/2006/relationships/hyperlink" Target="http://www.holidif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28728" y="428604"/>
            <a:ext cx="6256585" cy="2862322"/>
          </a:xfrm>
          <a:prstGeom prst="rect">
            <a:avLst/>
          </a:prstGeom>
          <a:noFill/>
        </p:spPr>
        <p:txBody>
          <a:bodyPr wrap="square" rtlCol="0">
            <a:spAutoFit/>
          </a:bodyPr>
          <a:lstStyle/>
          <a:p>
            <a:r>
              <a:rPr lang="en-US" sz="4000" b="1" dirty="0" smtClean="0">
                <a:latin typeface="Algerian" pitchFamily="82" charset="0"/>
              </a:rPr>
              <a:t>     </a:t>
            </a:r>
            <a:r>
              <a:rPr lang="en-US" sz="4000" b="1" dirty="0" err="1" smtClean="0">
                <a:latin typeface="Algerian" pitchFamily="82" charset="0"/>
              </a:rPr>
              <a:t>Satyapriya</a:t>
            </a:r>
            <a:r>
              <a:rPr lang="en-US" sz="4000" b="1" dirty="0" smtClean="0">
                <a:latin typeface="Algerian" pitchFamily="82" charset="0"/>
              </a:rPr>
              <a:t> </a:t>
            </a:r>
            <a:r>
              <a:rPr lang="en-US" sz="4000" b="1" dirty="0" smtClean="0">
                <a:latin typeface="Algerian" pitchFamily="82" charset="0"/>
              </a:rPr>
              <a:t>Roy College of Education</a:t>
            </a:r>
            <a:endParaRPr lang="en-IN" sz="4000" dirty="0" smtClean="0">
              <a:latin typeface="Algerian" pitchFamily="82" charset="0"/>
            </a:endParaRPr>
          </a:p>
          <a:p>
            <a:endParaRPr lang="en-IN" b="1" dirty="0" smtClean="0"/>
          </a:p>
          <a:p>
            <a:r>
              <a:rPr lang="en-IN" sz="2800" b="1" dirty="0" smtClean="0"/>
              <a:t>          </a:t>
            </a:r>
            <a:endParaRPr lang="en-IN" dirty="0" smtClean="0"/>
          </a:p>
          <a:p>
            <a:r>
              <a:rPr lang="en-US" b="1" dirty="0" smtClean="0"/>
              <a:t> </a:t>
            </a:r>
            <a:endParaRPr lang="en-IN" dirty="0" smtClean="0"/>
          </a:p>
          <a:p>
            <a:endParaRPr lang="en-IN" dirty="0" smtClean="0"/>
          </a:p>
          <a:p>
            <a:endParaRPr lang="en-IN" dirty="0"/>
          </a:p>
        </p:txBody>
      </p:sp>
      <p:sp>
        <p:nvSpPr>
          <p:cNvPr id="6" name="TextBox 5"/>
          <p:cNvSpPr txBox="1"/>
          <p:nvPr/>
        </p:nvSpPr>
        <p:spPr>
          <a:xfrm>
            <a:off x="785786" y="2285992"/>
            <a:ext cx="7286676" cy="1661993"/>
          </a:xfrm>
          <a:prstGeom prst="rect">
            <a:avLst/>
          </a:prstGeom>
          <a:noFill/>
        </p:spPr>
        <p:txBody>
          <a:bodyPr wrap="square" rtlCol="0">
            <a:spAutoFit/>
          </a:bodyPr>
          <a:lstStyle/>
          <a:p>
            <a:r>
              <a:rPr lang="en-IN" b="1" dirty="0" smtClean="0"/>
              <a:t>                                       Course-EPC-2 </a:t>
            </a:r>
            <a:r>
              <a:rPr lang="en-IN" b="1" dirty="0" smtClean="0"/>
              <a:t>(1.2EPC2)</a:t>
            </a:r>
          </a:p>
          <a:p>
            <a:r>
              <a:rPr lang="en-IN" b="1" dirty="0" smtClean="0"/>
              <a:t>    </a:t>
            </a:r>
            <a:r>
              <a:rPr lang="en-IN" b="1" dirty="0" smtClean="0"/>
              <a:t>                           DRAMA </a:t>
            </a:r>
            <a:r>
              <a:rPr lang="en-IN" b="1" dirty="0" smtClean="0"/>
              <a:t>AND ARTS IN EDUCATION</a:t>
            </a:r>
            <a:endParaRPr lang="en-IN" dirty="0" smtClean="0"/>
          </a:p>
          <a:p>
            <a:pPr algn="ctr"/>
            <a:r>
              <a:rPr lang="en-IN" sz="2400" b="1" dirty="0" smtClean="0">
                <a:latin typeface="Comic Sans MS" pitchFamily="66" charset="0"/>
              </a:rPr>
              <a:t>Prepare a pictorial monograph on "Various Dance forms in India“</a:t>
            </a:r>
          </a:p>
          <a:p>
            <a:endParaRPr lang="en-IN" dirty="0"/>
          </a:p>
        </p:txBody>
      </p:sp>
      <p:sp>
        <p:nvSpPr>
          <p:cNvPr id="7" name="TextBox 6"/>
          <p:cNvSpPr txBox="1"/>
          <p:nvPr/>
        </p:nvSpPr>
        <p:spPr>
          <a:xfrm>
            <a:off x="8501090" y="5072074"/>
            <a:ext cx="184731" cy="369332"/>
          </a:xfrm>
          <a:prstGeom prst="rect">
            <a:avLst/>
          </a:prstGeom>
          <a:noFill/>
        </p:spPr>
        <p:txBody>
          <a:bodyPr wrap="none" rtlCol="0">
            <a:spAutoFit/>
          </a:bodyPr>
          <a:lstStyle/>
          <a:p>
            <a:endParaRPr lang="en-IN" dirty="0"/>
          </a:p>
        </p:txBody>
      </p:sp>
      <p:sp>
        <p:nvSpPr>
          <p:cNvPr id="8" name="TextBox 7"/>
          <p:cNvSpPr txBox="1"/>
          <p:nvPr/>
        </p:nvSpPr>
        <p:spPr>
          <a:xfrm>
            <a:off x="2143108" y="4500570"/>
            <a:ext cx="4578689" cy="1754326"/>
          </a:xfrm>
          <a:prstGeom prst="rect">
            <a:avLst/>
          </a:prstGeom>
          <a:noFill/>
          <a:ln>
            <a:solidFill>
              <a:schemeClr val="tx1"/>
            </a:solidFill>
            <a:prstDash val="dash"/>
          </a:ln>
          <a:effectLst>
            <a:glow rad="228600">
              <a:schemeClr val="accent5">
                <a:satMod val="175000"/>
                <a:alpha val="40000"/>
              </a:schemeClr>
            </a:glow>
            <a:outerShdw blurRad="50800" dist="38100" dir="16200000" rotWithShape="0">
              <a:prstClr val="black">
                <a:alpha val="40000"/>
              </a:prstClr>
            </a:outerShdw>
          </a:effectLst>
        </p:spPr>
        <p:txBody>
          <a:bodyPr wrap="none" rtlCol="0">
            <a:spAutoFit/>
          </a:bodyPr>
          <a:lstStyle/>
          <a:p>
            <a:r>
              <a:rPr lang="en-US" b="1" dirty="0" smtClean="0">
                <a:solidFill>
                  <a:srgbClr val="002060"/>
                </a:solidFill>
              </a:rPr>
              <a:t>NAME:  AHANA BANERJEE</a:t>
            </a:r>
            <a:endParaRPr lang="en-IN" dirty="0" smtClean="0">
              <a:solidFill>
                <a:srgbClr val="002060"/>
              </a:solidFill>
            </a:endParaRPr>
          </a:p>
          <a:p>
            <a:r>
              <a:rPr lang="en-US" b="1" dirty="0" smtClean="0">
                <a:solidFill>
                  <a:srgbClr val="002060"/>
                </a:solidFill>
              </a:rPr>
              <a:t>COLLEGE ROLL NO.: </a:t>
            </a:r>
            <a:r>
              <a:rPr lang="en-US" b="1" dirty="0" smtClean="0">
                <a:solidFill>
                  <a:srgbClr val="002060"/>
                </a:solidFill>
              </a:rPr>
              <a:t> B/22 </a:t>
            </a:r>
            <a:endParaRPr lang="en-IN" dirty="0" smtClean="0">
              <a:solidFill>
                <a:srgbClr val="002060"/>
              </a:solidFill>
            </a:endParaRPr>
          </a:p>
          <a:p>
            <a:r>
              <a:rPr lang="en-US" b="1" dirty="0" smtClean="0">
                <a:solidFill>
                  <a:srgbClr val="002060"/>
                </a:solidFill>
              </a:rPr>
              <a:t>REGISTRATION NO.: 2011002002   of   2020-21</a:t>
            </a:r>
            <a:endParaRPr lang="en-IN" dirty="0" smtClean="0">
              <a:solidFill>
                <a:srgbClr val="002060"/>
              </a:solidFill>
            </a:endParaRPr>
          </a:p>
          <a:p>
            <a:r>
              <a:rPr lang="en-US" b="1" dirty="0" smtClean="0">
                <a:solidFill>
                  <a:srgbClr val="002060"/>
                </a:solidFill>
              </a:rPr>
              <a:t>CLASS: B.ED, SEMESTER II</a:t>
            </a:r>
            <a:endParaRPr lang="en-IN" dirty="0" smtClean="0">
              <a:solidFill>
                <a:srgbClr val="002060"/>
              </a:solidFill>
            </a:endParaRPr>
          </a:p>
          <a:p>
            <a:r>
              <a:rPr lang="en-US" b="1" dirty="0" smtClean="0">
                <a:solidFill>
                  <a:srgbClr val="002060"/>
                </a:solidFill>
              </a:rPr>
              <a:t>SESSION:  2020-2022</a:t>
            </a:r>
            <a:endParaRPr lang="en-IN" dirty="0" smtClean="0">
              <a:solidFill>
                <a:srgbClr val="002060"/>
              </a:solidFill>
            </a:endParaRP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1"/>
            <a:ext cx="7929618" cy="4647426"/>
          </a:xfrm>
          <a:prstGeom prst="rect">
            <a:avLst/>
          </a:prstGeom>
        </p:spPr>
        <p:txBody>
          <a:bodyPr wrap="square">
            <a:spAutoFit/>
          </a:bodyPr>
          <a:lstStyle/>
          <a:p>
            <a:pPr>
              <a:buNone/>
            </a:pPr>
            <a:r>
              <a:rPr lang="en-IN" sz="2000" b="1" dirty="0" smtClean="0"/>
              <a:t>COSTUMES:</a:t>
            </a:r>
          </a:p>
          <a:p>
            <a:pPr>
              <a:buNone/>
            </a:pPr>
            <a:endParaRPr lang="en-IN" sz="1600" dirty="0" smtClean="0"/>
          </a:p>
          <a:p>
            <a:pPr>
              <a:buNone/>
            </a:pPr>
            <a:r>
              <a:rPr lang="en-IN" sz="1600" dirty="0" smtClean="0"/>
              <a:t>The costumes for Manipuri dancers, particularly for women are quite unique from other Indian classical dance forms. A male dancer wears a bright coloured dhoti, also referred as </a:t>
            </a:r>
            <a:r>
              <a:rPr lang="en-IN" sz="1600" dirty="0" err="1" smtClean="0"/>
              <a:t>dhora</a:t>
            </a:r>
            <a:r>
              <a:rPr lang="en-IN" sz="1600" dirty="0" smtClean="0"/>
              <a:t> or </a:t>
            </a:r>
            <a:r>
              <a:rPr lang="en-IN" sz="1600" dirty="0" err="1" smtClean="0"/>
              <a:t>dhotra</a:t>
            </a:r>
            <a:r>
              <a:rPr lang="en-IN" sz="1600" dirty="0" smtClean="0"/>
              <a:t> that covers lower part of his body from waist. The unique style of wearing it gives the dancer the flexibility to perform his footwork. A crown decorated with peacock feather adorns the dancer’s head, who portrays the character of Lord Krishna. </a:t>
            </a:r>
          </a:p>
          <a:p>
            <a:pPr>
              <a:buNone/>
            </a:pPr>
            <a:r>
              <a:rPr lang="en-IN" sz="1600" dirty="0" smtClean="0"/>
              <a:t>The costume of female dancers resembles that of a Manipuri bride, referred as </a:t>
            </a:r>
            <a:r>
              <a:rPr lang="en-IN" sz="1600" dirty="0" err="1" smtClean="0"/>
              <a:t>Potloi</a:t>
            </a:r>
            <a:r>
              <a:rPr lang="en-IN" sz="1600" dirty="0" smtClean="0"/>
              <a:t> costumes. The most distinguished of these is the </a:t>
            </a:r>
            <a:r>
              <a:rPr lang="en-IN" sz="1600" dirty="0" err="1" smtClean="0"/>
              <a:t>Kumil</a:t>
            </a:r>
            <a:r>
              <a:rPr lang="en-IN" sz="1600" dirty="0" smtClean="0"/>
              <a:t> costume that is an exquisitely embellished long skirt in the shape of a barrel with a stiffened bottom. The skirt is embroidered with fine gold and silver works decorated with small mirror pieces and designs of lotus and other natural items as border prints. The top border of </a:t>
            </a:r>
            <a:r>
              <a:rPr lang="en-IN" sz="1600" dirty="0" err="1" smtClean="0"/>
              <a:t>Kumil</a:t>
            </a:r>
            <a:r>
              <a:rPr lang="en-IN" sz="1600" dirty="0" smtClean="0"/>
              <a:t> adorns a wavy and translucent fine skirt tied in three places around the waist in </a:t>
            </a:r>
            <a:r>
              <a:rPr lang="en-IN" sz="1600" dirty="0" err="1" smtClean="0"/>
              <a:t>Trikasta</a:t>
            </a:r>
            <a:r>
              <a:rPr lang="en-IN" sz="1600" dirty="0" smtClean="0"/>
              <a:t> and opens up like a flower. A velvet </a:t>
            </a:r>
            <a:r>
              <a:rPr lang="en-IN" sz="1600" dirty="0" err="1" smtClean="0"/>
              <a:t>choli</a:t>
            </a:r>
            <a:r>
              <a:rPr lang="en-IN" sz="1600" dirty="0" smtClean="0"/>
              <a:t> or blouse adorns the upper part of the body and a translucent veil white in colour covers the head. The dancer wears round shaped jewellery or garlands of flowers to adorn her face, hand, neck, waist and legs that synchronize well with her costume. A Manipuri dancer does not wear a </a:t>
            </a:r>
            <a:r>
              <a:rPr lang="en-IN" sz="1600" dirty="0" err="1" smtClean="0"/>
              <a:t>ghunghroo</a:t>
            </a:r>
            <a:r>
              <a:rPr lang="en-IN" sz="1600" dirty="0" smtClean="0"/>
              <a:t>.</a:t>
            </a:r>
          </a:p>
          <a:p>
            <a:pPr>
              <a:buNone/>
            </a:pPr>
            <a:endParaRPr lang="en-IN"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IN" dirty="0" smtClean="0"/>
              <a:t>ODISSI</a:t>
            </a:r>
            <a:endParaRPr lang="en-IN" dirty="0"/>
          </a:p>
        </p:txBody>
      </p:sp>
      <p:sp>
        <p:nvSpPr>
          <p:cNvPr id="3" name="Content Placeholder 2"/>
          <p:cNvSpPr>
            <a:spLocks noGrp="1"/>
          </p:cNvSpPr>
          <p:nvPr>
            <p:ph sz="half" idx="1"/>
          </p:nvPr>
        </p:nvSpPr>
        <p:spPr/>
        <p:txBody>
          <a:bodyPr>
            <a:normAutofit fontScale="77500" lnSpcReduction="20000"/>
          </a:bodyPr>
          <a:lstStyle/>
          <a:p>
            <a:pPr>
              <a:buNone/>
            </a:pPr>
            <a:r>
              <a:rPr lang="en-IN" sz="1900" dirty="0" err="1" smtClean="0"/>
              <a:t>Odissi</a:t>
            </a:r>
            <a:r>
              <a:rPr lang="en-IN" sz="1900" dirty="0" smtClean="0"/>
              <a:t> </a:t>
            </a:r>
            <a:r>
              <a:rPr lang="en-IN" sz="1900" dirty="0"/>
              <a:t>or </a:t>
            </a:r>
            <a:r>
              <a:rPr lang="en-IN" sz="1900" dirty="0" err="1"/>
              <a:t>Orissi</a:t>
            </a:r>
            <a:r>
              <a:rPr lang="en-IN" sz="1900" dirty="0"/>
              <a:t> is one of the pre-eminent classical </a:t>
            </a:r>
            <a:endParaRPr lang="en-IN" sz="1900" dirty="0" smtClean="0"/>
          </a:p>
          <a:p>
            <a:pPr>
              <a:buNone/>
            </a:pPr>
            <a:r>
              <a:rPr lang="en-IN" sz="1900" dirty="0" smtClean="0"/>
              <a:t>dance </a:t>
            </a:r>
            <a:r>
              <a:rPr lang="en-IN" sz="1900" dirty="0"/>
              <a:t>forms of India which originated in the </a:t>
            </a:r>
            <a:endParaRPr lang="en-IN" sz="1900" dirty="0" smtClean="0"/>
          </a:p>
          <a:p>
            <a:pPr>
              <a:buNone/>
            </a:pPr>
            <a:r>
              <a:rPr lang="en-IN" sz="1900" dirty="0" smtClean="0"/>
              <a:t>Hindu temples of </a:t>
            </a:r>
            <a:r>
              <a:rPr lang="en-IN" sz="1900" dirty="0"/>
              <a:t>the eastern coastal state of </a:t>
            </a:r>
            <a:endParaRPr lang="en-IN" sz="1900" dirty="0" smtClean="0"/>
          </a:p>
          <a:p>
            <a:pPr>
              <a:buNone/>
            </a:pPr>
            <a:r>
              <a:rPr lang="en-IN" sz="1900" dirty="0" err="1" smtClean="0"/>
              <a:t>Odisha</a:t>
            </a:r>
            <a:r>
              <a:rPr lang="en-IN" sz="1900" dirty="0" smtClean="0"/>
              <a:t> </a:t>
            </a:r>
            <a:r>
              <a:rPr lang="en-IN" sz="1900" dirty="0"/>
              <a:t>in </a:t>
            </a:r>
            <a:r>
              <a:rPr lang="en-IN" sz="1900" dirty="0" smtClean="0"/>
              <a:t>India. </a:t>
            </a:r>
            <a:r>
              <a:rPr lang="en-IN" sz="1900" dirty="0"/>
              <a:t>Age-old tradition of </a:t>
            </a:r>
            <a:r>
              <a:rPr lang="en-IN" sz="1900" dirty="0" err="1"/>
              <a:t>Odissi</a:t>
            </a:r>
            <a:r>
              <a:rPr lang="en-IN" sz="1900" dirty="0"/>
              <a:t> is </a:t>
            </a:r>
            <a:endParaRPr lang="en-IN" sz="1900" dirty="0" smtClean="0"/>
          </a:p>
          <a:p>
            <a:pPr>
              <a:buNone/>
            </a:pPr>
            <a:r>
              <a:rPr lang="en-IN" sz="1900" dirty="0" smtClean="0"/>
              <a:t>manifested </a:t>
            </a:r>
            <a:r>
              <a:rPr lang="en-IN" sz="1900" dirty="0"/>
              <a:t>from </a:t>
            </a:r>
            <a:r>
              <a:rPr lang="en-IN" sz="1900" dirty="0" err="1"/>
              <a:t>Odisha</a:t>
            </a:r>
            <a:r>
              <a:rPr lang="en-IN" sz="1900" dirty="0"/>
              <a:t> Hindu </a:t>
            </a:r>
            <a:endParaRPr lang="en-IN" sz="1900" dirty="0" smtClean="0"/>
          </a:p>
          <a:p>
            <a:pPr>
              <a:buNone/>
            </a:pPr>
            <a:r>
              <a:rPr lang="en-IN" sz="1900" dirty="0" smtClean="0"/>
              <a:t>temples </a:t>
            </a:r>
            <a:r>
              <a:rPr lang="en-IN" sz="1900" dirty="0"/>
              <a:t>and various sites of archaeological </a:t>
            </a:r>
            <a:endParaRPr lang="en-IN" sz="1900" dirty="0" smtClean="0"/>
          </a:p>
          <a:p>
            <a:pPr>
              <a:buNone/>
            </a:pPr>
            <a:r>
              <a:rPr lang="en-IN" sz="1900" dirty="0" smtClean="0"/>
              <a:t>significance </a:t>
            </a:r>
            <a:r>
              <a:rPr lang="en-IN" sz="1900" dirty="0"/>
              <a:t>that are associated with Hinduism, </a:t>
            </a:r>
            <a:endParaRPr lang="en-IN" sz="1900" dirty="0" smtClean="0"/>
          </a:p>
          <a:p>
            <a:pPr>
              <a:buNone/>
            </a:pPr>
            <a:r>
              <a:rPr lang="en-IN" sz="1900" dirty="0" smtClean="0"/>
              <a:t>Jainism </a:t>
            </a:r>
            <a:r>
              <a:rPr lang="en-IN" sz="1900" dirty="0"/>
              <a:t>and </a:t>
            </a:r>
            <a:r>
              <a:rPr lang="en-IN" sz="1900" dirty="0" smtClean="0"/>
              <a:t>Buddhism</a:t>
            </a:r>
            <a:r>
              <a:rPr lang="en-IN" sz="1900" dirty="0"/>
              <a:t>, the sculptures of which </a:t>
            </a:r>
            <a:endParaRPr lang="en-IN" sz="1900" dirty="0" smtClean="0"/>
          </a:p>
          <a:p>
            <a:pPr>
              <a:buNone/>
            </a:pPr>
            <a:r>
              <a:rPr lang="en-IN" sz="1900" dirty="0" smtClean="0"/>
              <a:t>adorn </a:t>
            </a:r>
            <a:r>
              <a:rPr lang="en-IN" sz="1900" dirty="0"/>
              <a:t>dance postures of this art form</a:t>
            </a:r>
            <a:r>
              <a:rPr lang="en-IN" sz="1900" dirty="0" smtClean="0"/>
              <a:t>.</a:t>
            </a:r>
          </a:p>
          <a:p>
            <a:pPr>
              <a:buNone/>
            </a:pPr>
            <a:endParaRPr lang="en-IN" sz="1400" dirty="0"/>
          </a:p>
          <a:p>
            <a:pPr>
              <a:buNone/>
            </a:pPr>
            <a:r>
              <a:rPr lang="en-IN" sz="2600" b="1" dirty="0" smtClean="0"/>
              <a:t>HISTORY</a:t>
            </a:r>
          </a:p>
          <a:p>
            <a:pPr>
              <a:buNone/>
            </a:pPr>
            <a:r>
              <a:rPr lang="en-IN" sz="1900" dirty="0" smtClean="0"/>
              <a:t>The origins of this dance can be traced </a:t>
            </a:r>
          </a:p>
          <a:p>
            <a:pPr>
              <a:buNone/>
            </a:pPr>
            <a:r>
              <a:rPr lang="en-IN" sz="1900" dirty="0" smtClean="0"/>
              <a:t>back to the 2nd century B.C. carvings of </a:t>
            </a:r>
          </a:p>
          <a:p>
            <a:pPr>
              <a:buNone/>
            </a:pPr>
            <a:r>
              <a:rPr lang="en-IN" sz="1900" dirty="0" smtClean="0"/>
              <a:t>the </a:t>
            </a:r>
            <a:r>
              <a:rPr lang="en-IN" sz="1900" dirty="0" err="1" smtClean="0"/>
              <a:t>Rani</a:t>
            </a:r>
            <a:r>
              <a:rPr lang="en-IN" sz="1900" dirty="0" smtClean="0"/>
              <a:t> </a:t>
            </a:r>
            <a:r>
              <a:rPr lang="en-IN" sz="1900" dirty="0" err="1" smtClean="0"/>
              <a:t>Gumpa</a:t>
            </a:r>
            <a:r>
              <a:rPr lang="en-IN" sz="1900" dirty="0" smtClean="0"/>
              <a:t> caves in </a:t>
            </a:r>
            <a:r>
              <a:rPr lang="en-IN" sz="1900" dirty="0" err="1" smtClean="0"/>
              <a:t>Udaygiri</a:t>
            </a:r>
            <a:r>
              <a:rPr lang="en-IN" sz="1900" dirty="0" smtClean="0"/>
              <a:t>, </a:t>
            </a:r>
          </a:p>
          <a:p>
            <a:pPr>
              <a:buNone/>
            </a:pPr>
            <a:r>
              <a:rPr lang="en-IN" sz="1900" dirty="0" err="1" smtClean="0"/>
              <a:t>Odisha</a:t>
            </a:r>
            <a:r>
              <a:rPr lang="en-IN" sz="1900" dirty="0" smtClean="0"/>
              <a:t>. The </a:t>
            </a:r>
            <a:r>
              <a:rPr lang="en-IN" sz="1900" dirty="0" err="1" smtClean="0"/>
              <a:t>Natya</a:t>
            </a:r>
            <a:r>
              <a:rPr lang="en-IN" sz="1900" dirty="0" smtClean="0"/>
              <a:t> </a:t>
            </a:r>
            <a:r>
              <a:rPr lang="en-IN" sz="1900" dirty="0" err="1" smtClean="0"/>
              <a:t>Shastra</a:t>
            </a:r>
            <a:r>
              <a:rPr lang="en-IN" sz="1900" dirty="0" smtClean="0"/>
              <a:t> refers to this </a:t>
            </a:r>
          </a:p>
          <a:p>
            <a:pPr>
              <a:buNone/>
            </a:pPr>
            <a:r>
              <a:rPr lang="en-IN" sz="1900" dirty="0" smtClean="0"/>
              <a:t>dance as </a:t>
            </a:r>
            <a:r>
              <a:rPr lang="en-IN" sz="1900" i="1" dirty="0" err="1" smtClean="0"/>
              <a:t>Odar</a:t>
            </a:r>
            <a:r>
              <a:rPr lang="en-IN" sz="1900" i="1" dirty="0" smtClean="0"/>
              <a:t> Magadha</a:t>
            </a:r>
            <a:r>
              <a:rPr lang="en-IN" sz="1900" dirty="0" smtClean="0"/>
              <a:t>. It is considered </a:t>
            </a:r>
          </a:p>
          <a:p>
            <a:pPr>
              <a:buNone/>
            </a:pPr>
            <a:r>
              <a:rPr lang="en-IN" sz="1900" dirty="0" smtClean="0"/>
              <a:t>to be one of the oldest dances in the </a:t>
            </a:r>
          </a:p>
          <a:p>
            <a:pPr>
              <a:buNone/>
            </a:pPr>
            <a:r>
              <a:rPr lang="en-IN" sz="1900" dirty="0" smtClean="0"/>
              <a:t>world.</a:t>
            </a:r>
          </a:p>
          <a:p>
            <a:pPr>
              <a:buNone/>
            </a:pPr>
            <a:endParaRPr lang="en-IN" sz="2000" dirty="0" smtClean="0"/>
          </a:p>
          <a:p>
            <a:pPr>
              <a:buNone/>
            </a:pPr>
            <a:endParaRPr lang="en-IN" sz="2000" dirty="0"/>
          </a:p>
        </p:txBody>
      </p:sp>
      <p:pic>
        <p:nvPicPr>
          <p:cNvPr id="5" name="Content Placeholder 4" descr="odissi.jpg"/>
          <p:cNvPicPr>
            <a:picLocks noGrp="1" noChangeAspect="1"/>
          </p:cNvPicPr>
          <p:nvPr>
            <p:ph sz="half" idx="2"/>
          </p:nvPr>
        </p:nvPicPr>
        <p:blipFill>
          <a:blip r:embed="rId2"/>
          <a:stretch>
            <a:fillRect/>
          </a:stretch>
        </p:blipFill>
        <p:spPr>
          <a:xfrm>
            <a:off x="5180490" y="1600200"/>
            <a:ext cx="3463476"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357167"/>
            <a:ext cx="7072362" cy="5386090"/>
          </a:xfrm>
          <a:prstGeom prst="rect">
            <a:avLst/>
          </a:prstGeom>
        </p:spPr>
        <p:txBody>
          <a:bodyPr wrap="square">
            <a:spAutoFit/>
          </a:bodyPr>
          <a:lstStyle/>
          <a:p>
            <a:pPr>
              <a:buNone/>
            </a:pPr>
            <a:r>
              <a:rPr lang="en-IN" sz="2000" b="1" dirty="0" smtClean="0"/>
              <a:t>COSTUMES</a:t>
            </a:r>
          </a:p>
          <a:p>
            <a:pPr>
              <a:buNone/>
            </a:pPr>
            <a:r>
              <a:rPr lang="en-IN" dirty="0" smtClean="0"/>
              <a:t>The female dancers wear brightly coloured sari usually made of local silk adorned with traditional and local designs such as the </a:t>
            </a:r>
            <a:r>
              <a:rPr lang="en-IN" dirty="0" err="1" smtClean="0"/>
              <a:t>Bomkai</a:t>
            </a:r>
            <a:r>
              <a:rPr lang="en-IN" dirty="0" smtClean="0"/>
              <a:t> </a:t>
            </a:r>
            <a:r>
              <a:rPr lang="en-IN" dirty="0" err="1" smtClean="0"/>
              <a:t>Saree</a:t>
            </a:r>
            <a:r>
              <a:rPr lang="en-IN" dirty="0" smtClean="0"/>
              <a:t> and the </a:t>
            </a:r>
            <a:r>
              <a:rPr lang="en-IN" dirty="0" err="1" smtClean="0"/>
              <a:t>Sambalpuri</a:t>
            </a:r>
            <a:r>
              <a:rPr lang="en-IN" dirty="0" smtClean="0"/>
              <a:t> </a:t>
            </a:r>
            <a:r>
              <a:rPr lang="en-IN" dirty="0" err="1" smtClean="0"/>
              <a:t>Saree</a:t>
            </a:r>
            <a:r>
              <a:rPr lang="en-IN" dirty="0" smtClean="0"/>
              <a:t>. The front part of the sari is worn with pleats or a separate pleated cloth stitched in front to ensure flexibility of movements of the dancer while showcasing excellent footwork. Silver Jewellery adorns her head, ear, neck, arms and wrists. </a:t>
            </a:r>
          </a:p>
          <a:p>
            <a:pPr>
              <a:buNone/>
            </a:pPr>
            <a:r>
              <a:rPr lang="en-IN" dirty="0" smtClean="0"/>
              <a:t>Musical anklets called </a:t>
            </a:r>
            <a:r>
              <a:rPr lang="en-IN" dirty="0" err="1" smtClean="0"/>
              <a:t>ghunghru</a:t>
            </a:r>
            <a:r>
              <a:rPr lang="en-IN" dirty="0" smtClean="0"/>
              <a:t> made of leather straps with small metallic bells attached to it are wrapped in her ankles while her waist is tied with an elaborate belt. Her feet and palms are brightened </a:t>
            </a:r>
          </a:p>
          <a:p>
            <a:pPr>
              <a:buNone/>
            </a:pPr>
            <a:r>
              <a:rPr lang="en-IN" dirty="0" smtClean="0"/>
              <a:t>with red coloured dyes called </a:t>
            </a:r>
            <a:r>
              <a:rPr lang="en-IN" dirty="0" err="1" smtClean="0"/>
              <a:t>alta</a:t>
            </a:r>
            <a:r>
              <a:rPr lang="en-IN" dirty="0" smtClean="0"/>
              <a:t>. She wears a </a:t>
            </a:r>
            <a:r>
              <a:rPr lang="en-IN" dirty="0" err="1" smtClean="0"/>
              <a:t>tikka</a:t>
            </a:r>
            <a:r>
              <a:rPr lang="en-IN" dirty="0" smtClean="0"/>
              <a:t> on forehead and outlines her eyes prominently with </a:t>
            </a:r>
            <a:r>
              <a:rPr lang="en-IN" dirty="0" err="1" smtClean="0"/>
              <a:t>Kajal</a:t>
            </a:r>
            <a:r>
              <a:rPr lang="en-IN" dirty="0" smtClean="0"/>
              <a:t> so as to make her eye movements more visible. Her hair is tied in a bun and beautified with </a:t>
            </a:r>
          </a:p>
          <a:p>
            <a:pPr>
              <a:buNone/>
            </a:pPr>
            <a:r>
              <a:rPr lang="en-IN" dirty="0" err="1" smtClean="0"/>
              <a:t>Seenthi</a:t>
            </a:r>
            <a:r>
              <a:rPr lang="en-IN" dirty="0" smtClean="0"/>
              <a:t>. A moon shaped crest of white flowers or a </a:t>
            </a:r>
            <a:r>
              <a:rPr lang="en-IN" dirty="0" err="1" smtClean="0"/>
              <a:t>Mukoot</a:t>
            </a:r>
            <a:r>
              <a:rPr lang="en-IN" dirty="0" smtClean="0"/>
              <a:t> that is a reed crown with peacock feathers symbolising Lord Krishna may adorn the hairdo. </a:t>
            </a:r>
          </a:p>
          <a:p>
            <a:r>
              <a:rPr lang="en-IN" dirty="0" smtClean="0"/>
              <a:t>A male dancer wears a dhoti neatly pleated in the front and tucked between the legs that cover his lower body from waist while the upper body remains bare. A belt adorns his waist.</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IN" dirty="0" smtClean="0"/>
              <a:t>MOHINIYATTAM</a:t>
            </a:r>
            <a:endParaRPr lang="en-IN" dirty="0"/>
          </a:p>
        </p:txBody>
      </p:sp>
      <p:sp>
        <p:nvSpPr>
          <p:cNvPr id="3" name="Content Placeholder 2"/>
          <p:cNvSpPr>
            <a:spLocks noGrp="1"/>
          </p:cNvSpPr>
          <p:nvPr>
            <p:ph sz="half" idx="1"/>
          </p:nvPr>
        </p:nvSpPr>
        <p:spPr>
          <a:xfrm>
            <a:off x="457200" y="1600200"/>
            <a:ext cx="4038600" cy="4829196"/>
          </a:xfrm>
        </p:spPr>
        <p:txBody>
          <a:bodyPr>
            <a:normAutofit fontScale="70000" lnSpcReduction="20000"/>
          </a:bodyPr>
          <a:lstStyle/>
          <a:p>
            <a:pPr>
              <a:buNone/>
            </a:pPr>
            <a:r>
              <a:rPr lang="en-IN" sz="2100" dirty="0" err="1" smtClean="0"/>
              <a:t>Mohiniyattam</a:t>
            </a:r>
            <a:r>
              <a:rPr lang="en-IN" sz="2100" dirty="0" smtClean="0"/>
              <a:t> literally interpreted as the dance</a:t>
            </a:r>
          </a:p>
          <a:p>
            <a:pPr>
              <a:buNone/>
            </a:pPr>
            <a:r>
              <a:rPr lang="en-IN" sz="2100" dirty="0" smtClean="0"/>
              <a:t>of</a:t>
            </a:r>
            <a:r>
              <a:rPr lang="en-IN" sz="2100" b="1" dirty="0" smtClean="0"/>
              <a:t> ‘</a:t>
            </a:r>
            <a:r>
              <a:rPr lang="en-IN" sz="2100" b="1" i="1" dirty="0" err="1" smtClean="0"/>
              <a:t>Mohini</a:t>
            </a:r>
            <a:r>
              <a:rPr lang="en-IN" sz="2100" b="1" i="1" dirty="0" smtClean="0"/>
              <a:t>’</a:t>
            </a:r>
            <a:r>
              <a:rPr lang="en-IN" sz="2100" b="1" dirty="0" smtClean="0"/>
              <a:t>, </a:t>
            </a:r>
            <a:r>
              <a:rPr lang="en-IN" sz="2100" dirty="0" err="1" smtClean="0"/>
              <a:t>thecelestial</a:t>
            </a:r>
            <a:r>
              <a:rPr lang="en-IN" sz="2100" dirty="0" smtClean="0"/>
              <a:t> enchantress of the Hindu</a:t>
            </a:r>
          </a:p>
          <a:p>
            <a:pPr>
              <a:buNone/>
            </a:pPr>
            <a:r>
              <a:rPr lang="en-IN" sz="2100" dirty="0" smtClean="0"/>
              <a:t>mythology, is the classical solo dance form of</a:t>
            </a:r>
          </a:p>
          <a:p>
            <a:pPr>
              <a:buNone/>
            </a:pPr>
            <a:r>
              <a:rPr lang="en-IN" sz="2100" dirty="0" smtClean="0"/>
              <a:t>Kerala</a:t>
            </a:r>
            <a:r>
              <a:rPr lang="en-IN" dirty="0" smtClean="0"/>
              <a:t>.</a:t>
            </a:r>
          </a:p>
          <a:p>
            <a:pPr>
              <a:buNone/>
            </a:pPr>
            <a:r>
              <a:rPr lang="en-IN" b="1" dirty="0" smtClean="0"/>
              <a:t>History</a:t>
            </a:r>
          </a:p>
          <a:p>
            <a:r>
              <a:rPr lang="en-IN" sz="2300" dirty="0" smtClean="0"/>
              <a:t>References of </a:t>
            </a:r>
            <a:r>
              <a:rPr lang="en-IN" sz="2300" dirty="0" err="1" smtClean="0"/>
              <a:t>Mohiniyattam</a:t>
            </a:r>
            <a:r>
              <a:rPr lang="en-IN" sz="2300" dirty="0" smtClean="0"/>
              <a:t> can be found in the texts </a:t>
            </a:r>
            <a:r>
              <a:rPr lang="en-IN" sz="2300" b="1" dirty="0" err="1" smtClean="0"/>
              <a:t>Vyavaharamala</a:t>
            </a:r>
            <a:r>
              <a:rPr lang="en-IN" sz="2300" dirty="0" smtClean="0"/>
              <a:t> written in 1709 by </a:t>
            </a:r>
            <a:r>
              <a:rPr lang="en-IN" sz="2300" dirty="0" err="1" smtClean="0"/>
              <a:t>Mazhamagalam</a:t>
            </a:r>
            <a:r>
              <a:rPr lang="en-IN" sz="2300" dirty="0" smtClean="0"/>
              <a:t> Narayanan </a:t>
            </a:r>
            <a:r>
              <a:rPr lang="en-IN" sz="2300" dirty="0" err="1" smtClean="0"/>
              <a:t>Namputiri</a:t>
            </a:r>
            <a:r>
              <a:rPr lang="en-IN" sz="2300" dirty="0" smtClean="0"/>
              <a:t> and in </a:t>
            </a:r>
            <a:r>
              <a:rPr lang="en-IN" sz="2300" dirty="0" err="1" smtClean="0"/>
              <a:t>Ghoshayatra</a:t>
            </a:r>
            <a:r>
              <a:rPr lang="en-IN" sz="2300" dirty="0" smtClean="0"/>
              <a:t>, written later by great poet </a:t>
            </a:r>
            <a:r>
              <a:rPr lang="en-IN" sz="2300" dirty="0" err="1" smtClean="0"/>
              <a:t>Kunjan</a:t>
            </a:r>
            <a:r>
              <a:rPr lang="en-IN" sz="2300" dirty="0" smtClean="0"/>
              <a:t> </a:t>
            </a:r>
            <a:r>
              <a:rPr lang="en-IN" sz="2300" dirty="0" err="1" smtClean="0"/>
              <a:t>Nambiar</a:t>
            </a:r>
            <a:r>
              <a:rPr lang="en-IN" sz="2300" dirty="0" smtClean="0"/>
              <a:t>.</a:t>
            </a:r>
            <a:br>
              <a:rPr lang="en-IN" sz="2300" dirty="0" smtClean="0"/>
            </a:br>
            <a:endParaRPr lang="en-IN" sz="2300" dirty="0" smtClean="0"/>
          </a:p>
          <a:p>
            <a:r>
              <a:rPr lang="en-IN" sz="2300" dirty="0" smtClean="0"/>
              <a:t>This dance form of Kerala was structured into the present day classical format by the Travancore Kings, Maharaja </a:t>
            </a:r>
            <a:r>
              <a:rPr lang="en-IN" sz="2300" dirty="0" err="1" smtClean="0"/>
              <a:t>KartikaTirunal</a:t>
            </a:r>
            <a:r>
              <a:rPr lang="en-IN" sz="2300" dirty="0" smtClean="0"/>
              <a:t> and his successor Maharaja </a:t>
            </a:r>
            <a:r>
              <a:rPr lang="en-IN" sz="2300" dirty="0" err="1" smtClean="0"/>
              <a:t>Swati</a:t>
            </a:r>
            <a:r>
              <a:rPr lang="en-IN" sz="2300" dirty="0" smtClean="0"/>
              <a:t> </a:t>
            </a:r>
            <a:r>
              <a:rPr lang="en-IN" sz="2300" dirty="0" err="1" smtClean="0"/>
              <a:t>Tirunal</a:t>
            </a:r>
            <a:r>
              <a:rPr lang="en-IN" sz="2300" dirty="0" smtClean="0"/>
              <a:t> (18th -19th century C.E.).</a:t>
            </a:r>
          </a:p>
          <a:p>
            <a:pPr>
              <a:buNone/>
            </a:pPr>
            <a:r>
              <a:rPr lang="en-IN" dirty="0" smtClean="0"/>
              <a:t/>
            </a:r>
            <a:br>
              <a:rPr lang="en-IN" dirty="0" smtClean="0"/>
            </a:br>
            <a:endParaRPr lang="en-IN" dirty="0"/>
          </a:p>
        </p:txBody>
      </p:sp>
      <p:pic>
        <p:nvPicPr>
          <p:cNvPr id="5" name="Content Placeholder 4" descr="Mohiniattam-1.jpg"/>
          <p:cNvPicPr>
            <a:picLocks noGrp="1" noChangeAspect="1"/>
          </p:cNvPicPr>
          <p:nvPr>
            <p:ph sz="half" idx="2"/>
          </p:nvPr>
        </p:nvPicPr>
        <p:blipFill>
          <a:blip r:embed="rId2"/>
          <a:stretch>
            <a:fillRect/>
          </a:stretch>
        </p:blipFill>
        <p:spPr>
          <a:xfrm>
            <a:off x="4648200" y="1500174"/>
            <a:ext cx="4038600" cy="435771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714357"/>
            <a:ext cx="6715172" cy="5632311"/>
          </a:xfrm>
          <a:prstGeom prst="rect">
            <a:avLst/>
          </a:prstGeom>
        </p:spPr>
        <p:txBody>
          <a:bodyPr wrap="square">
            <a:spAutoFit/>
          </a:bodyPr>
          <a:lstStyle/>
          <a:p>
            <a:r>
              <a:rPr lang="en-IN" sz="2000" b="1" dirty="0" smtClean="0"/>
              <a:t>CHARACTERISTICS:</a:t>
            </a:r>
          </a:p>
          <a:p>
            <a:pPr algn="just"/>
            <a:r>
              <a:rPr lang="en-IN" dirty="0" err="1" smtClean="0"/>
              <a:t>Mohiniyattam</a:t>
            </a:r>
            <a:r>
              <a:rPr lang="en-IN" dirty="0" smtClean="0"/>
              <a:t> is characterized by graceful, swaying body movements with no abrupt jerks or sudden leaps. It belongs to the </a:t>
            </a:r>
            <a:r>
              <a:rPr lang="en-IN" i="1" dirty="0" err="1" smtClean="0"/>
              <a:t>lasya</a:t>
            </a:r>
            <a:r>
              <a:rPr lang="en-IN" dirty="0" smtClean="0"/>
              <a:t> style which is feminine, tender and graceful.</a:t>
            </a:r>
            <a:br>
              <a:rPr lang="en-IN" dirty="0" smtClean="0"/>
            </a:br>
            <a:r>
              <a:rPr lang="en-IN" dirty="0" smtClean="0"/>
              <a:t>The movements are emphasized by the glides and the up and down movement on toes.</a:t>
            </a:r>
          </a:p>
          <a:p>
            <a:pPr algn="just"/>
            <a:r>
              <a:rPr lang="en-IN" dirty="0" smtClean="0"/>
              <a:t>The foot work is not terse and is rendered softly.</a:t>
            </a:r>
          </a:p>
          <a:p>
            <a:pPr algn="just"/>
            <a:r>
              <a:rPr lang="en-IN" dirty="0" err="1" smtClean="0"/>
              <a:t>Mohiniyattam</a:t>
            </a:r>
            <a:r>
              <a:rPr lang="en-IN" dirty="0" smtClean="0"/>
              <a:t> lays emphasis on acting. The dancer identifies herself with the character and sentiments existing in the compositions like the </a:t>
            </a:r>
            <a:r>
              <a:rPr lang="en-IN" dirty="0" err="1" smtClean="0"/>
              <a:t>Padams</a:t>
            </a:r>
            <a:r>
              <a:rPr lang="en-IN" dirty="0" smtClean="0"/>
              <a:t> and </a:t>
            </a:r>
            <a:r>
              <a:rPr lang="en-IN" dirty="0" err="1" smtClean="0"/>
              <a:t>Pada</a:t>
            </a:r>
            <a:r>
              <a:rPr lang="en-IN" dirty="0" smtClean="0"/>
              <a:t> </a:t>
            </a:r>
            <a:r>
              <a:rPr lang="en-IN" dirty="0" err="1" smtClean="0"/>
              <a:t>Varnams</a:t>
            </a:r>
            <a:r>
              <a:rPr lang="en-IN" dirty="0" smtClean="0"/>
              <a:t> which give ample opportunity for facial expressions</a:t>
            </a:r>
          </a:p>
          <a:p>
            <a:endParaRPr lang="en-IN" dirty="0" smtClean="0"/>
          </a:p>
          <a:p>
            <a:r>
              <a:rPr lang="en-IN" b="1" dirty="0" smtClean="0"/>
              <a:t>COSTUMES</a:t>
            </a:r>
            <a:r>
              <a:rPr lang="en-IN" dirty="0" smtClean="0"/>
              <a:t>:</a:t>
            </a:r>
          </a:p>
          <a:p>
            <a:pPr algn="just"/>
            <a:r>
              <a:rPr lang="en-IN" dirty="0" smtClean="0"/>
              <a:t>The </a:t>
            </a:r>
            <a:r>
              <a:rPr lang="en-IN" dirty="0" err="1" smtClean="0"/>
              <a:t>Mohiniyattam</a:t>
            </a:r>
            <a:r>
              <a:rPr lang="en-IN" dirty="0" smtClean="0"/>
              <a:t> Dance Dress is an off-white plain </a:t>
            </a:r>
            <a:r>
              <a:rPr lang="en-IN" dirty="0" err="1" smtClean="0"/>
              <a:t>saree</a:t>
            </a:r>
            <a:r>
              <a:rPr lang="en-IN" dirty="0" smtClean="0"/>
              <a:t>, embellished with a gold-laced or bright golden-</a:t>
            </a:r>
            <a:r>
              <a:rPr lang="en-IN" dirty="0" err="1" smtClean="0"/>
              <a:t>colored</a:t>
            </a:r>
            <a:r>
              <a:rPr lang="en-IN" dirty="0" smtClean="0"/>
              <a:t> brocade, embroidered on the borders. A matching blouse finishes the adornment. The front part of the </a:t>
            </a:r>
            <a:r>
              <a:rPr lang="en-IN" dirty="0" err="1" smtClean="0"/>
              <a:t>saree</a:t>
            </a:r>
            <a:r>
              <a:rPr lang="en-IN" dirty="0" smtClean="0"/>
              <a:t> has a pleated cloth, having saffron or golden </a:t>
            </a:r>
            <a:r>
              <a:rPr lang="en-IN" dirty="0" err="1" smtClean="0"/>
              <a:t>colored</a:t>
            </a:r>
            <a:r>
              <a:rPr lang="en-IN" dirty="0" smtClean="0"/>
              <a:t> bands, starting from the waist. This kind of dress is specially designed so that the wonderful poses by the feet, can be shown to the audiences.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785794"/>
            <a:ext cx="7929618" cy="2862322"/>
          </a:xfrm>
          <a:prstGeom prst="rect">
            <a:avLst/>
          </a:prstGeom>
        </p:spPr>
        <p:txBody>
          <a:bodyPr wrap="square">
            <a:spAutoFit/>
          </a:bodyPr>
          <a:lstStyle/>
          <a:p>
            <a:r>
              <a:rPr lang="en-IN" b="1" dirty="0" smtClean="0"/>
              <a:t>MAKEUP</a:t>
            </a:r>
            <a:r>
              <a:rPr lang="en-IN" dirty="0" smtClean="0"/>
              <a:t>:</a:t>
            </a:r>
          </a:p>
          <a:p>
            <a:r>
              <a:rPr lang="en-IN" dirty="0" smtClean="0"/>
              <a:t>The </a:t>
            </a:r>
            <a:r>
              <a:rPr lang="en-IN" dirty="0" err="1" smtClean="0"/>
              <a:t>Mohiniyattam</a:t>
            </a:r>
            <a:r>
              <a:rPr lang="en-IN" dirty="0" smtClean="0"/>
              <a:t> costume is not complete without the proper makeup needed for the graceful performance. The feet and the fingers of the dancers are smeared with red dyes, having a natural origin. This is meant for highlighting the gestures and </a:t>
            </a:r>
            <a:r>
              <a:rPr lang="en-IN" dirty="0" err="1" smtClean="0"/>
              <a:t>mudras</a:t>
            </a:r>
            <a:r>
              <a:rPr lang="en-IN" dirty="0" smtClean="0"/>
              <a:t> of the hands. To put more highlight on the costume of</a:t>
            </a:r>
            <a:r>
              <a:rPr lang="en-IN" b="1" dirty="0" smtClean="0"/>
              <a:t> </a:t>
            </a:r>
            <a:r>
              <a:rPr lang="en-IN" dirty="0" err="1" smtClean="0"/>
              <a:t>Mohiniyattam</a:t>
            </a:r>
            <a:r>
              <a:rPr lang="en-IN" dirty="0" smtClean="0"/>
              <a:t> </a:t>
            </a:r>
            <a:r>
              <a:rPr lang="en-IN" dirty="0" err="1" smtClean="0"/>
              <a:t>Dance,the</a:t>
            </a:r>
            <a:r>
              <a:rPr lang="en-IN" dirty="0" smtClean="0"/>
              <a:t> face makeup is not that heavy. It is light with a </a:t>
            </a:r>
            <a:r>
              <a:rPr lang="en-IN" dirty="0" err="1" smtClean="0"/>
              <a:t>tika</a:t>
            </a:r>
            <a:r>
              <a:rPr lang="en-IN" dirty="0" smtClean="0"/>
              <a:t> on the forehead, dark red-coloured lips and eyes, prominently lined with </a:t>
            </a:r>
            <a:r>
              <a:rPr lang="en-IN" dirty="0" err="1" smtClean="0"/>
              <a:t>kajal</a:t>
            </a:r>
            <a:r>
              <a:rPr lang="en-IN" dirty="0" smtClean="0"/>
              <a:t>, to showcase the eye movements. The hair is specifically tied, with the alignment towards the left side, known as the chignon hairstyle. Flowers also beautify the bun, with jasmine receiving primary importance.</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IN" dirty="0" smtClean="0"/>
              <a:t>KUCHIPUDI</a:t>
            </a:r>
            <a:endParaRPr lang="en-IN" dirty="0"/>
          </a:p>
        </p:txBody>
      </p:sp>
      <p:sp>
        <p:nvSpPr>
          <p:cNvPr id="3" name="Content Placeholder 2"/>
          <p:cNvSpPr>
            <a:spLocks noGrp="1"/>
          </p:cNvSpPr>
          <p:nvPr>
            <p:ph sz="half" idx="1"/>
          </p:nvPr>
        </p:nvSpPr>
        <p:spPr>
          <a:xfrm>
            <a:off x="285720" y="1571612"/>
            <a:ext cx="4181476" cy="4525963"/>
          </a:xfrm>
        </p:spPr>
        <p:txBody>
          <a:bodyPr>
            <a:normAutofit/>
          </a:bodyPr>
          <a:lstStyle/>
          <a:p>
            <a:pPr algn="just">
              <a:buNone/>
            </a:pPr>
            <a:r>
              <a:rPr lang="en-IN" sz="1700" dirty="0" err="1" smtClean="0"/>
              <a:t>Kuchipudi</a:t>
            </a:r>
            <a:r>
              <a:rPr lang="en-IN" sz="1700" dirty="0" smtClean="0"/>
              <a:t>, one of six classical dance styles </a:t>
            </a:r>
          </a:p>
          <a:p>
            <a:pPr algn="just">
              <a:buNone/>
            </a:pPr>
            <a:r>
              <a:rPr lang="en-IN" sz="1700" dirty="0" smtClean="0"/>
              <a:t>of India. </a:t>
            </a:r>
            <a:r>
              <a:rPr lang="en-IN" sz="1700" i="1" dirty="0" err="1" smtClean="0"/>
              <a:t>Kuchipudi</a:t>
            </a:r>
            <a:r>
              <a:rPr lang="en-IN" sz="1700" dirty="0" smtClean="0"/>
              <a:t> is indigenous to the </a:t>
            </a:r>
          </a:p>
          <a:p>
            <a:pPr algn="just">
              <a:buNone/>
            </a:pPr>
            <a:r>
              <a:rPr lang="en-IN" sz="1700" dirty="0" smtClean="0"/>
              <a:t>state of Andhra Pradesh and differs from </a:t>
            </a:r>
          </a:p>
          <a:p>
            <a:pPr algn="just">
              <a:buNone/>
            </a:pPr>
            <a:r>
              <a:rPr lang="en-IN" sz="1700" dirty="0" smtClean="0"/>
              <a:t>the other five classical styles by the </a:t>
            </a:r>
          </a:p>
          <a:p>
            <a:pPr algn="just">
              <a:buNone/>
            </a:pPr>
            <a:r>
              <a:rPr lang="en-IN" sz="1700" dirty="0" smtClean="0"/>
              <a:t>inclusion of singing.</a:t>
            </a:r>
          </a:p>
          <a:p>
            <a:pPr>
              <a:buNone/>
            </a:pPr>
            <a:r>
              <a:rPr lang="en-IN" sz="2400" dirty="0" smtClean="0"/>
              <a:t>History:</a:t>
            </a:r>
          </a:p>
          <a:p>
            <a:pPr algn="just">
              <a:buNone/>
            </a:pPr>
            <a:r>
              <a:rPr lang="en-IN" sz="1600" i="1" dirty="0" err="1" smtClean="0"/>
              <a:t>Kuchipudi</a:t>
            </a:r>
            <a:r>
              <a:rPr lang="en-IN" sz="1600" dirty="0" smtClean="0"/>
              <a:t> originated in the 17th century with </a:t>
            </a:r>
          </a:p>
          <a:p>
            <a:pPr algn="just">
              <a:buNone/>
            </a:pPr>
            <a:r>
              <a:rPr lang="en-IN" sz="1600" dirty="0" smtClean="0"/>
              <a:t>the creation by </a:t>
            </a:r>
            <a:r>
              <a:rPr lang="en-IN" sz="1600" dirty="0" err="1" smtClean="0"/>
              <a:t>Sidhyendra</a:t>
            </a:r>
            <a:r>
              <a:rPr lang="en-IN" sz="1600" dirty="0" smtClean="0"/>
              <a:t> Yogi of the dance-</a:t>
            </a:r>
          </a:p>
          <a:p>
            <a:pPr algn="just">
              <a:buNone/>
            </a:pPr>
            <a:r>
              <a:rPr lang="en-IN" sz="1600" dirty="0" smtClean="0"/>
              <a:t>drama </a:t>
            </a:r>
            <a:r>
              <a:rPr lang="en-IN" sz="1600" i="1" dirty="0" err="1" smtClean="0"/>
              <a:t>Bhama</a:t>
            </a:r>
            <a:r>
              <a:rPr lang="en-IN" sz="1600" i="1" dirty="0" smtClean="0"/>
              <a:t> </a:t>
            </a:r>
            <a:r>
              <a:rPr lang="en-IN" sz="1600" i="1" dirty="0" err="1" smtClean="0"/>
              <a:t>Kalapam</a:t>
            </a:r>
            <a:r>
              <a:rPr lang="en-IN" sz="1600" i="1" dirty="0" smtClean="0"/>
              <a:t>, </a:t>
            </a:r>
            <a:r>
              <a:rPr lang="en-IN" sz="1600" dirty="0" smtClean="0"/>
              <a:t>a story   </a:t>
            </a:r>
          </a:p>
          <a:p>
            <a:pPr algn="just">
              <a:buNone/>
            </a:pPr>
            <a:r>
              <a:rPr lang="en-IN" sz="1600" dirty="0" smtClean="0"/>
              <a:t>of </a:t>
            </a:r>
            <a:r>
              <a:rPr lang="en-IN" sz="1600" dirty="0" err="1" smtClean="0"/>
              <a:t>Satyabhāma</a:t>
            </a:r>
            <a:r>
              <a:rPr lang="en-IN" sz="1600" dirty="0" smtClean="0"/>
              <a:t>, the charming but jealous wife </a:t>
            </a:r>
          </a:p>
          <a:p>
            <a:pPr algn="just">
              <a:buNone/>
            </a:pPr>
            <a:r>
              <a:rPr lang="en-IN" sz="1600" dirty="0" smtClean="0"/>
              <a:t>of the god Krishna.</a:t>
            </a:r>
          </a:p>
          <a:p>
            <a:pPr>
              <a:buNone/>
            </a:pPr>
            <a:endParaRPr lang="en-IN" dirty="0"/>
          </a:p>
        </p:txBody>
      </p:sp>
      <p:pic>
        <p:nvPicPr>
          <p:cNvPr id="5" name="Content Placeholder 4" descr="Kuchipudi.jpg"/>
          <p:cNvPicPr>
            <a:picLocks noGrp="1" noChangeAspect="1"/>
          </p:cNvPicPr>
          <p:nvPr>
            <p:ph sz="half" idx="2"/>
          </p:nvPr>
        </p:nvPicPr>
        <p:blipFill>
          <a:blip r:embed="rId2"/>
          <a:stretch>
            <a:fillRect/>
          </a:stretch>
        </p:blipFill>
        <p:spPr>
          <a:xfrm>
            <a:off x="4648200" y="1571612"/>
            <a:ext cx="4038600" cy="407196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642917"/>
            <a:ext cx="7786742" cy="4616648"/>
          </a:xfrm>
          <a:prstGeom prst="rect">
            <a:avLst/>
          </a:prstGeom>
        </p:spPr>
        <p:txBody>
          <a:bodyPr wrap="square">
            <a:spAutoFit/>
          </a:bodyPr>
          <a:lstStyle/>
          <a:p>
            <a:r>
              <a:rPr lang="en-IN" dirty="0" smtClean="0"/>
              <a:t> </a:t>
            </a:r>
            <a:r>
              <a:rPr lang="en-IN" sz="2000" b="1" dirty="0" smtClean="0"/>
              <a:t>COSTUMES &amp; MAKEUP</a:t>
            </a:r>
            <a:r>
              <a:rPr lang="en-IN" dirty="0" smtClean="0"/>
              <a:t>:</a:t>
            </a:r>
          </a:p>
          <a:p>
            <a:endParaRPr lang="en-IN" dirty="0" smtClean="0"/>
          </a:p>
          <a:p>
            <a:pPr algn="just"/>
            <a:r>
              <a:rPr lang="en-IN" sz="1600" dirty="0" smtClean="0"/>
              <a:t>The traditional </a:t>
            </a:r>
            <a:r>
              <a:rPr lang="en-IN" sz="1600" dirty="0" err="1" smtClean="0"/>
              <a:t>Kuchipudi</a:t>
            </a:r>
            <a:r>
              <a:rPr lang="en-IN" sz="1600" dirty="0" smtClean="0"/>
              <a:t> was performed by all males troupe. A dancer in a male role would be in </a:t>
            </a:r>
            <a:r>
              <a:rPr lang="en-IN" sz="1600" i="1" dirty="0" err="1" smtClean="0"/>
              <a:t>Angivastra</a:t>
            </a:r>
            <a:r>
              <a:rPr lang="en-IN" sz="1600" dirty="0" smtClean="0"/>
              <a:t>, also known as </a:t>
            </a:r>
            <a:r>
              <a:rPr lang="en-IN" sz="1600" i="1" dirty="0" err="1" smtClean="0"/>
              <a:t>Bagalbandi</a:t>
            </a:r>
            <a:r>
              <a:rPr lang="en-IN" sz="1600" dirty="0" smtClean="0"/>
              <a:t>, wear a </a:t>
            </a:r>
            <a:r>
              <a:rPr lang="en-IN" sz="1600" i="1" dirty="0" smtClean="0"/>
              <a:t>dhoti</a:t>
            </a:r>
            <a:r>
              <a:rPr lang="en-IN" sz="1600" dirty="0" smtClean="0"/>
              <a:t> (a single pleated piece of cloth hanging down from the waist).A dancer in a female role would wear a </a:t>
            </a:r>
            <a:r>
              <a:rPr lang="en-IN" sz="1600" i="1" dirty="0" smtClean="0"/>
              <a:t>Sari</a:t>
            </a:r>
            <a:r>
              <a:rPr lang="en-IN" sz="1600" dirty="0" smtClean="0"/>
              <a:t> with light makeup.</a:t>
            </a:r>
          </a:p>
          <a:p>
            <a:pPr algn="just"/>
            <a:r>
              <a:rPr lang="en-IN" sz="1600" dirty="0" smtClean="0"/>
              <a:t>Modern productions retain the male dress, but are more elaborate and </a:t>
            </a:r>
            <a:r>
              <a:rPr lang="en-IN" sz="1600" dirty="0" err="1" smtClean="0"/>
              <a:t>Bharatanatyam</a:t>
            </a:r>
            <a:r>
              <a:rPr lang="en-IN" sz="1600" dirty="0" smtClean="0"/>
              <a:t>-like for the female roles. Women artists wear a brilliantly colourful </a:t>
            </a:r>
            <a:r>
              <a:rPr lang="en-IN" sz="1600" i="1" dirty="0" smtClean="0"/>
              <a:t>Sari</a:t>
            </a:r>
            <a:r>
              <a:rPr lang="en-IN" sz="1600" dirty="0" smtClean="0"/>
              <a:t> (or a body fitting dress) with a pleated fan stitched in front to help highlight the exacting </a:t>
            </a:r>
            <a:r>
              <a:rPr lang="en-IN" sz="1600" dirty="0" err="1" smtClean="0"/>
              <a:t>footwork.The</a:t>
            </a:r>
            <a:r>
              <a:rPr lang="en-IN" sz="1600" dirty="0" smtClean="0"/>
              <a:t> end of the wrapped </a:t>
            </a:r>
            <a:r>
              <a:rPr lang="en-IN" sz="1600" i="1" dirty="0" smtClean="0"/>
              <a:t>Sari</a:t>
            </a:r>
            <a:r>
              <a:rPr lang="en-IN" sz="1600" dirty="0" smtClean="0"/>
              <a:t> is held fast under a light metallic (golden or brass) belt at waist. A </a:t>
            </a:r>
            <a:r>
              <a:rPr lang="en-IN" sz="1600" dirty="0" err="1" smtClean="0"/>
              <a:t>Kuchipudi</a:t>
            </a:r>
            <a:r>
              <a:rPr lang="en-IN" sz="1600" dirty="0" smtClean="0"/>
              <a:t> artist braids her hair somewhat differently than a </a:t>
            </a:r>
            <a:r>
              <a:rPr lang="en-IN" sz="1600" dirty="0" err="1" smtClean="0"/>
              <a:t>Bharatanatyam</a:t>
            </a:r>
            <a:r>
              <a:rPr lang="en-IN" sz="1600" dirty="0" smtClean="0"/>
              <a:t> artist, to reflect the regional traditions, yet wearing flowers are common. Both have symbolic elements embedded in their hair and face </a:t>
            </a:r>
            <a:r>
              <a:rPr lang="en-IN" sz="1600" dirty="0" err="1" smtClean="0"/>
              <a:t>jewelry</a:t>
            </a:r>
            <a:r>
              <a:rPr lang="en-IN" sz="1600" dirty="0" smtClean="0"/>
              <a:t>, such as the Vedic symbolisms for the sun and the moon, the soul and the nature, and she sometimes sets her hairdo in the </a:t>
            </a:r>
            <a:r>
              <a:rPr lang="en-IN" sz="1600" i="1" dirty="0" err="1" smtClean="0"/>
              <a:t>tribhuvana</a:t>
            </a:r>
            <a:r>
              <a:rPr lang="en-IN" sz="1600" dirty="0" smtClean="0"/>
              <a:t> style which represents the three </a:t>
            </a:r>
            <a:r>
              <a:rPr lang="en-IN" sz="1600" dirty="0" err="1" smtClean="0"/>
              <a:t>worlds.Her</a:t>
            </a:r>
            <a:r>
              <a:rPr lang="en-IN" sz="1600" dirty="0" smtClean="0"/>
              <a:t> </a:t>
            </a:r>
            <a:r>
              <a:rPr lang="en-IN" sz="1600" dirty="0" err="1" smtClean="0"/>
              <a:t>jewelry</a:t>
            </a:r>
            <a:r>
              <a:rPr lang="en-IN" sz="1600" dirty="0" smtClean="0"/>
              <a:t> may include hair </a:t>
            </a:r>
            <a:r>
              <a:rPr lang="en-IN" sz="1600" dirty="0" err="1" smtClean="0"/>
              <a:t>jewelry</a:t>
            </a:r>
            <a:r>
              <a:rPr lang="en-IN" sz="1600" dirty="0" smtClean="0"/>
              <a:t>, ear, nose, armlets, necklaces and often a leather anklet piece with little bells (</a:t>
            </a:r>
            <a:r>
              <a:rPr lang="en-IN" sz="1600" i="1" dirty="0" err="1" smtClean="0"/>
              <a:t>ghungroo</a:t>
            </a:r>
            <a:r>
              <a:rPr lang="en-IN" sz="1600" dirty="0" smtClean="0"/>
              <a:t>).The forehead has a round red </a:t>
            </a:r>
            <a:r>
              <a:rPr lang="en-IN" sz="1600" dirty="0" err="1" smtClean="0"/>
              <a:t>bindi</a:t>
            </a:r>
            <a:r>
              <a:rPr lang="en-IN" sz="1600" dirty="0" smtClean="0"/>
              <a:t> or a symmetric </a:t>
            </a:r>
            <a:r>
              <a:rPr lang="en-IN" sz="1600" dirty="0" err="1" smtClean="0"/>
              <a:t>tillaka</a:t>
            </a:r>
            <a:r>
              <a:rPr lang="en-IN" sz="1600" dirty="0" smtClean="0"/>
              <a:t>, while the eyes are typically ringed with black </a:t>
            </a:r>
            <a:r>
              <a:rPr lang="en-IN" sz="1600" dirty="0" err="1" smtClean="0"/>
              <a:t>collyrium</a:t>
            </a:r>
            <a:r>
              <a:rPr lang="en-IN" sz="1600" dirty="0" smtClean="0"/>
              <a:t> to ease the viewing of expressions by the audience</a:t>
            </a:r>
            <a:endParaRPr lang="en-IN"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EDUCATIONAL IMPLICATIONS</a:t>
            </a:r>
            <a:endParaRPr lang="en-IN" sz="2800" b="1" dirty="0"/>
          </a:p>
        </p:txBody>
      </p:sp>
      <p:sp>
        <p:nvSpPr>
          <p:cNvPr id="3" name="Content Placeholder 2"/>
          <p:cNvSpPr>
            <a:spLocks noGrp="1"/>
          </p:cNvSpPr>
          <p:nvPr>
            <p:ph idx="1"/>
          </p:nvPr>
        </p:nvSpPr>
        <p:spPr/>
        <p:txBody>
          <a:bodyPr>
            <a:normAutofit/>
          </a:bodyPr>
          <a:lstStyle/>
          <a:p>
            <a:pPr fontAlgn="base">
              <a:buFont typeface="Wingdings" pitchFamily="2" charset="2"/>
              <a:buChar char="Ø"/>
            </a:pPr>
            <a:r>
              <a:rPr lang="en-IN" sz="2000" dirty="0" smtClean="0"/>
              <a:t>Dance to communicate</a:t>
            </a:r>
          </a:p>
          <a:p>
            <a:pPr fontAlgn="base">
              <a:buFont typeface="Wingdings" pitchFamily="2" charset="2"/>
              <a:buChar char="Ø"/>
            </a:pPr>
            <a:r>
              <a:rPr lang="en-IN" sz="2000" dirty="0" smtClean="0"/>
              <a:t>Dance to develop skills</a:t>
            </a:r>
          </a:p>
          <a:p>
            <a:pPr fontAlgn="base">
              <a:buFont typeface="Wingdings" pitchFamily="2" charset="2"/>
              <a:buChar char="Ø"/>
            </a:pPr>
            <a:endParaRPr lang="en-IN" sz="2000" dirty="0" smtClean="0"/>
          </a:p>
          <a:p>
            <a:pPr fontAlgn="base">
              <a:buFont typeface="Wingdings" pitchFamily="2" charset="2"/>
              <a:buChar char="Ø"/>
            </a:pPr>
            <a:r>
              <a:rPr lang="en-IN" sz="2000" dirty="0" smtClean="0"/>
              <a:t>Dance to create</a:t>
            </a:r>
          </a:p>
          <a:p>
            <a:pPr fontAlgn="base">
              <a:buFont typeface="Wingdings" pitchFamily="2" charset="2"/>
              <a:buChar char="Ø"/>
            </a:pPr>
            <a:r>
              <a:rPr lang="en-IN" sz="2000" dirty="0" smtClean="0"/>
              <a:t>Dance to relieve stress</a:t>
            </a:r>
          </a:p>
          <a:p>
            <a:pPr fontAlgn="base">
              <a:buFont typeface="Wingdings" pitchFamily="2" charset="2"/>
              <a:buChar char="Ø"/>
            </a:pPr>
            <a:endParaRPr lang="en-IN" sz="2000" dirty="0" smtClean="0"/>
          </a:p>
          <a:p>
            <a:pPr fontAlgn="base">
              <a:buFont typeface="Wingdings" pitchFamily="2" charset="2"/>
              <a:buChar char="Ø"/>
            </a:pPr>
            <a:r>
              <a:rPr lang="en-IN" sz="2000" dirty="0" smtClean="0"/>
              <a:t>Dance to focus</a:t>
            </a:r>
          </a:p>
          <a:p>
            <a:pPr fontAlgn="base">
              <a:buFont typeface="Wingdings" pitchFamily="2" charset="2"/>
              <a:buChar char="Ø"/>
            </a:pPr>
            <a:r>
              <a:rPr lang="en-IN" sz="2000" dirty="0" smtClean="0"/>
              <a:t>Dance for the future</a:t>
            </a:r>
          </a:p>
          <a:p>
            <a:endParaRPr lang="en-IN" sz="6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lstStyle/>
          <a:p>
            <a:r>
              <a:rPr lang="en-IN" dirty="0" smtClean="0">
                <a:hlinkClick r:id="rId2"/>
              </a:rPr>
              <a:t>www.holidify.com</a:t>
            </a:r>
            <a:endParaRPr lang="en-IN" dirty="0" smtClean="0"/>
          </a:p>
          <a:p>
            <a:r>
              <a:rPr lang="en-IN" dirty="0" smtClean="0">
                <a:hlinkClick r:id="rId3"/>
              </a:rPr>
              <a:t>www.britannica.com</a:t>
            </a:r>
            <a:endParaRPr lang="en-IN" dirty="0" smtClean="0"/>
          </a:p>
          <a:p>
            <a:endParaRPr lang="en-IN"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IN" dirty="0" smtClean="0">
                <a:latin typeface="Algerian" pitchFamily="82" charset="0"/>
              </a:rPr>
              <a:t>INTRODUCTION</a:t>
            </a:r>
            <a:endParaRPr lang="en-IN"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pPr algn="just">
              <a:buNone/>
            </a:pPr>
            <a:r>
              <a:rPr lang="en-IN" sz="1700" dirty="0" smtClean="0"/>
              <a:t>I</a:t>
            </a:r>
            <a:r>
              <a:rPr lang="en-IN" sz="1700" dirty="0" smtClean="0"/>
              <a:t>ndia </a:t>
            </a:r>
            <a:r>
              <a:rPr lang="en-IN" sz="1700" dirty="0" smtClean="0"/>
              <a:t>has many dances, coming from every state in the country, although there are only six </a:t>
            </a:r>
            <a:endParaRPr lang="en-IN" sz="1700" dirty="0" smtClean="0"/>
          </a:p>
          <a:p>
            <a:pPr algn="just">
              <a:buNone/>
            </a:pPr>
            <a:r>
              <a:rPr lang="en-IN" sz="1700" dirty="0" smtClean="0"/>
              <a:t>forms </a:t>
            </a:r>
            <a:r>
              <a:rPr lang="en-IN" sz="1700" dirty="0" smtClean="0"/>
              <a:t>of the classical dances recognised by India on a national level. They </a:t>
            </a:r>
            <a:r>
              <a:rPr lang="en-IN" sz="1700" dirty="0" smtClean="0"/>
              <a:t>are </a:t>
            </a:r>
          </a:p>
          <a:p>
            <a:pPr algn="just">
              <a:buNone/>
            </a:pPr>
            <a:r>
              <a:rPr lang="en-IN" sz="1700" dirty="0" err="1" smtClean="0"/>
              <a:t>Bharatnatyam</a:t>
            </a:r>
            <a:r>
              <a:rPr lang="en-IN" sz="1700" dirty="0" smtClean="0"/>
              <a:t>, </a:t>
            </a:r>
            <a:r>
              <a:rPr lang="en-IN" sz="1700" dirty="0" err="1" smtClean="0"/>
              <a:t>Kathak</a:t>
            </a:r>
            <a:r>
              <a:rPr lang="en-IN" sz="1700" dirty="0" smtClean="0"/>
              <a:t>, </a:t>
            </a:r>
            <a:r>
              <a:rPr lang="en-IN" sz="1700" dirty="0" err="1" smtClean="0"/>
              <a:t>Kathakali</a:t>
            </a:r>
            <a:r>
              <a:rPr lang="en-IN" sz="1700" dirty="0" smtClean="0"/>
              <a:t>, Manipuri, </a:t>
            </a:r>
            <a:r>
              <a:rPr lang="en-IN" sz="1700" dirty="0" err="1" smtClean="0"/>
              <a:t>Kuchipudi</a:t>
            </a:r>
            <a:r>
              <a:rPr lang="en-IN" sz="1700" dirty="0" smtClean="0"/>
              <a:t>, and </a:t>
            </a:r>
            <a:r>
              <a:rPr lang="en-IN" sz="1700" dirty="0" err="1" smtClean="0"/>
              <a:t>Odissi</a:t>
            </a:r>
            <a:r>
              <a:rPr lang="en-IN" sz="1700" dirty="0" smtClean="0"/>
              <a:t>. The folk dances of India </a:t>
            </a:r>
            <a:endParaRPr lang="en-IN" sz="1700" dirty="0" smtClean="0"/>
          </a:p>
          <a:p>
            <a:pPr algn="just">
              <a:buNone/>
            </a:pPr>
            <a:r>
              <a:rPr lang="en-IN" sz="1700" dirty="0" smtClean="0"/>
              <a:t>are </a:t>
            </a:r>
            <a:r>
              <a:rPr lang="en-IN" sz="1700" dirty="0" smtClean="0"/>
              <a:t>much more than mere body movements, from the very ancient times the classical </a:t>
            </a:r>
            <a:endParaRPr lang="en-IN" sz="1700" dirty="0" smtClean="0"/>
          </a:p>
          <a:p>
            <a:pPr algn="just">
              <a:buNone/>
            </a:pPr>
            <a:r>
              <a:rPr lang="en-IN" sz="1700" dirty="0" smtClean="0"/>
              <a:t>dance </a:t>
            </a:r>
            <a:r>
              <a:rPr lang="en-IN" sz="1700" dirty="0" smtClean="0"/>
              <a:t>forms of India is considered as a discipline and a way to devote yourself to God </a:t>
            </a:r>
            <a:endParaRPr lang="en-IN" sz="1700" dirty="0" smtClean="0"/>
          </a:p>
          <a:p>
            <a:pPr algn="just">
              <a:buNone/>
            </a:pPr>
            <a:r>
              <a:rPr lang="en-IN" sz="1700" dirty="0" smtClean="0"/>
              <a:t>through art.</a:t>
            </a:r>
          </a:p>
          <a:p>
            <a:pPr algn="just">
              <a:buNone/>
            </a:pPr>
            <a:endParaRPr lang="en-IN" sz="1700" dirty="0" smtClean="0"/>
          </a:p>
          <a:p>
            <a:pPr algn="just">
              <a:buNone/>
            </a:pPr>
            <a:r>
              <a:rPr lang="en-IN" sz="1700" dirty="0" smtClean="0"/>
              <a:t>The main 7 types of classical dances of India are discussed here which are:</a:t>
            </a:r>
          </a:p>
          <a:p>
            <a:pPr algn="just">
              <a:buNone/>
            </a:pPr>
            <a:r>
              <a:rPr lang="en-IN" sz="1900" b="1" dirty="0" err="1" smtClean="0"/>
              <a:t>Bharatanatyam</a:t>
            </a:r>
            <a:endParaRPr lang="en-IN" sz="1900" b="1" dirty="0" smtClean="0"/>
          </a:p>
          <a:p>
            <a:pPr algn="just">
              <a:buNone/>
            </a:pPr>
            <a:r>
              <a:rPr lang="en-IN" sz="1900" b="1" dirty="0" err="1" smtClean="0"/>
              <a:t>Kathak</a:t>
            </a:r>
            <a:endParaRPr lang="en-IN" sz="1900" b="1" dirty="0" smtClean="0"/>
          </a:p>
          <a:p>
            <a:pPr algn="just">
              <a:buNone/>
            </a:pPr>
            <a:r>
              <a:rPr lang="en-IN" sz="1900" b="1" dirty="0" err="1" smtClean="0"/>
              <a:t>Kathakali</a:t>
            </a:r>
            <a:endParaRPr lang="en-IN" sz="1900" b="1" dirty="0" smtClean="0"/>
          </a:p>
          <a:p>
            <a:pPr algn="just">
              <a:buNone/>
            </a:pPr>
            <a:r>
              <a:rPr lang="en-IN" sz="1900" b="1" dirty="0" smtClean="0"/>
              <a:t>Manipuri</a:t>
            </a:r>
          </a:p>
          <a:p>
            <a:pPr algn="just">
              <a:buNone/>
            </a:pPr>
            <a:r>
              <a:rPr lang="en-IN" sz="1900" b="1" dirty="0" err="1" smtClean="0"/>
              <a:t>Odissi</a:t>
            </a:r>
            <a:endParaRPr lang="en-IN" sz="1900" b="1" dirty="0" smtClean="0"/>
          </a:p>
          <a:p>
            <a:pPr algn="just">
              <a:buNone/>
            </a:pPr>
            <a:r>
              <a:rPr lang="en-IN" sz="1900" b="1" dirty="0" err="1" smtClean="0"/>
              <a:t>Mohininatyam</a:t>
            </a:r>
            <a:endParaRPr lang="en-IN" sz="1900" b="1" dirty="0" smtClean="0"/>
          </a:p>
          <a:p>
            <a:pPr algn="just">
              <a:buNone/>
            </a:pPr>
            <a:r>
              <a:rPr lang="en-IN" sz="1900" b="1" dirty="0" err="1" smtClean="0"/>
              <a:t>Kuchupudi</a:t>
            </a:r>
            <a:endParaRPr lang="en-IN" sz="1900" b="1" dirty="0" smtClean="0"/>
          </a:p>
          <a:p>
            <a:pPr algn="just">
              <a:buNone/>
            </a:pPr>
            <a:endParaRPr lang="en-IN" sz="1700" dirty="0" smtClean="0"/>
          </a:p>
          <a:p>
            <a:pPr algn="just">
              <a:buNone/>
            </a:pPr>
            <a:endParaRPr lang="en-IN" sz="1700" dirty="0" smtClean="0"/>
          </a:p>
          <a:p>
            <a:pPr algn="just">
              <a:buNone/>
            </a:pP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IN" dirty="0" smtClean="0"/>
              <a:t/>
            </a:r>
            <a:br>
              <a:rPr lang="en-IN" dirty="0" smtClean="0"/>
            </a:br>
            <a:r>
              <a:rPr lang="en-IN" dirty="0" smtClean="0"/>
              <a:t>BHARATANATYAM</a:t>
            </a:r>
            <a:r>
              <a:rPr lang="en-IN" dirty="0"/>
              <a:t/>
            </a:r>
            <a:br>
              <a:rPr lang="en-IN" dirty="0"/>
            </a:br>
            <a:endParaRPr lang="en-IN" b="1" dirty="0"/>
          </a:p>
        </p:txBody>
      </p:sp>
      <p:sp>
        <p:nvSpPr>
          <p:cNvPr id="3" name="Content Placeholder 2"/>
          <p:cNvSpPr>
            <a:spLocks noGrp="1"/>
          </p:cNvSpPr>
          <p:nvPr>
            <p:ph sz="half" idx="1"/>
          </p:nvPr>
        </p:nvSpPr>
        <p:spPr>
          <a:xfrm>
            <a:off x="457200" y="1600200"/>
            <a:ext cx="4038600" cy="4829196"/>
          </a:xfrm>
        </p:spPr>
        <p:txBody>
          <a:bodyPr>
            <a:normAutofit fontScale="25000" lnSpcReduction="20000"/>
          </a:bodyPr>
          <a:lstStyle/>
          <a:p>
            <a:pPr>
              <a:buNone/>
            </a:pPr>
            <a:r>
              <a:rPr lang="en-IN" sz="8000" b="1" dirty="0" smtClean="0"/>
              <a:t> HISTORY</a:t>
            </a:r>
          </a:p>
          <a:p>
            <a:pPr>
              <a:buFont typeface="Wingdings" pitchFamily="2" charset="2"/>
              <a:buChar char="v"/>
            </a:pPr>
            <a:r>
              <a:rPr lang="en-IN" sz="6400" dirty="0"/>
              <a:t> Performed on the celestial tunes of the </a:t>
            </a:r>
            <a:r>
              <a:rPr lang="en-IN" sz="6400" dirty="0" err="1"/>
              <a:t>Carnatic</a:t>
            </a:r>
            <a:r>
              <a:rPr lang="en-IN" sz="6400" dirty="0"/>
              <a:t> music, </a:t>
            </a:r>
            <a:r>
              <a:rPr lang="en-IN" sz="6400" dirty="0" err="1" smtClean="0"/>
              <a:t>Bharatanatyam</a:t>
            </a:r>
            <a:r>
              <a:rPr lang="en-IN" sz="6400" dirty="0" smtClean="0"/>
              <a:t> </a:t>
            </a:r>
            <a:r>
              <a:rPr lang="en-IN" sz="6400" dirty="0"/>
              <a:t>comes from the state of Tamil Nadu in South. </a:t>
            </a:r>
            <a:endParaRPr lang="en-IN" sz="6400" dirty="0" smtClean="0"/>
          </a:p>
          <a:p>
            <a:pPr>
              <a:buFont typeface="Wingdings" pitchFamily="2" charset="2"/>
              <a:buChar char="v"/>
            </a:pPr>
            <a:r>
              <a:rPr lang="en-IN" sz="6400" dirty="0" smtClean="0"/>
              <a:t>The </a:t>
            </a:r>
            <a:r>
              <a:rPr lang="en-IN" sz="6400" dirty="0"/>
              <a:t>origins of </a:t>
            </a:r>
            <a:r>
              <a:rPr lang="en-IN" sz="6400" dirty="0" smtClean="0"/>
              <a:t> </a:t>
            </a:r>
            <a:r>
              <a:rPr lang="en-IN" sz="6400" dirty="0" err="1" smtClean="0"/>
              <a:t>Bharatanatyam</a:t>
            </a:r>
            <a:r>
              <a:rPr lang="en-IN" sz="6400" dirty="0" smtClean="0"/>
              <a:t> </a:t>
            </a:r>
            <a:r>
              <a:rPr lang="en-IN" sz="6400" dirty="0"/>
              <a:t>can be traced back to 1000 BC, and it originates from the ancient temples of Tamil Nadu </a:t>
            </a:r>
            <a:r>
              <a:rPr lang="en-IN" sz="6400" dirty="0" smtClean="0"/>
              <a:t>performed by </a:t>
            </a:r>
            <a:r>
              <a:rPr lang="en-IN" sz="6400" dirty="0"/>
              <a:t>the women </a:t>
            </a:r>
            <a:r>
              <a:rPr lang="en-IN" sz="6400" dirty="0" smtClean="0"/>
              <a:t>of </a:t>
            </a:r>
            <a:r>
              <a:rPr lang="en-IN" sz="6400" dirty="0"/>
              <a:t>the classical period</a:t>
            </a:r>
            <a:r>
              <a:rPr lang="en-IN" sz="6400" dirty="0" smtClean="0"/>
              <a:t>.</a:t>
            </a:r>
          </a:p>
          <a:p>
            <a:pPr>
              <a:buNone/>
            </a:pPr>
            <a:endParaRPr lang="en-IN" sz="3400" dirty="0" smtClean="0"/>
          </a:p>
          <a:p>
            <a:pPr>
              <a:buNone/>
            </a:pPr>
            <a:r>
              <a:rPr lang="en-IN" sz="8000" b="1" dirty="0" smtClean="0"/>
              <a:t>COSTUMES</a:t>
            </a:r>
            <a:r>
              <a:rPr lang="en-IN" sz="8000" dirty="0" smtClean="0"/>
              <a:t> </a:t>
            </a:r>
            <a:r>
              <a:rPr lang="en-IN" sz="5100" dirty="0" smtClean="0"/>
              <a:t>:</a:t>
            </a:r>
          </a:p>
          <a:p>
            <a:pPr algn="just">
              <a:buNone/>
            </a:pPr>
            <a:r>
              <a:rPr lang="en-IN" sz="6400" dirty="0"/>
              <a:t>Generally, the costumes of </a:t>
            </a:r>
            <a:r>
              <a:rPr lang="en-IN" sz="6400" dirty="0" err="1"/>
              <a:t>Bharatanatyam</a:t>
            </a:r>
            <a:r>
              <a:rPr lang="en-IN" sz="6400" dirty="0"/>
              <a:t> </a:t>
            </a:r>
            <a:endParaRPr lang="en-IN" sz="6400" dirty="0" smtClean="0"/>
          </a:p>
          <a:p>
            <a:pPr algn="just">
              <a:buNone/>
            </a:pPr>
            <a:r>
              <a:rPr lang="en-IN" sz="6400" dirty="0" smtClean="0"/>
              <a:t>have </a:t>
            </a:r>
            <a:r>
              <a:rPr lang="en-IN" sz="6400" dirty="0"/>
              <a:t>two types. They </a:t>
            </a:r>
            <a:r>
              <a:rPr lang="en-IN" sz="6400" dirty="0" smtClean="0"/>
              <a:t>are Pyjama </a:t>
            </a:r>
            <a:r>
              <a:rPr lang="en-IN" sz="6400" dirty="0"/>
              <a:t>style and </a:t>
            </a:r>
            <a:endParaRPr lang="en-IN" sz="6400" dirty="0" smtClean="0"/>
          </a:p>
          <a:p>
            <a:pPr algn="just">
              <a:buNone/>
            </a:pPr>
            <a:r>
              <a:rPr lang="en-IN" sz="6400" dirty="0" smtClean="0"/>
              <a:t>another </a:t>
            </a:r>
            <a:r>
              <a:rPr lang="en-IN" sz="6400" dirty="0"/>
              <a:t>skirt style</a:t>
            </a:r>
            <a:r>
              <a:rPr lang="en-IN" sz="6400" dirty="0" smtClean="0"/>
              <a:t>. The costumes of </a:t>
            </a:r>
          </a:p>
          <a:p>
            <a:pPr algn="just">
              <a:buNone/>
            </a:pPr>
            <a:r>
              <a:rPr lang="en-IN" sz="6400" dirty="0" err="1" smtClean="0"/>
              <a:t>Bharatanatyam</a:t>
            </a:r>
            <a:r>
              <a:rPr lang="en-IN" sz="6400" dirty="0" smtClean="0"/>
              <a:t> are prepared by stitching</a:t>
            </a:r>
          </a:p>
          <a:p>
            <a:pPr algn="just">
              <a:buNone/>
            </a:pPr>
            <a:r>
              <a:rPr lang="en-IN" sz="6400" dirty="0" smtClean="0"/>
              <a:t>embroidery with different religious motifs and </a:t>
            </a:r>
          </a:p>
          <a:p>
            <a:pPr algn="just">
              <a:buNone/>
            </a:pPr>
            <a:r>
              <a:rPr lang="en-IN" sz="6400" dirty="0" err="1" smtClean="0"/>
              <a:t>designs.Bharatanatyam</a:t>
            </a:r>
            <a:r>
              <a:rPr lang="en-IN" sz="6400" dirty="0" smtClean="0"/>
              <a:t> </a:t>
            </a:r>
            <a:r>
              <a:rPr lang="en-IN" sz="6400" dirty="0"/>
              <a:t>costumes for </a:t>
            </a:r>
            <a:r>
              <a:rPr lang="en-IN" sz="6400" dirty="0" smtClean="0"/>
              <a:t>women</a:t>
            </a:r>
          </a:p>
          <a:p>
            <a:pPr algn="just">
              <a:buNone/>
            </a:pPr>
            <a:r>
              <a:rPr lang="en-IN" sz="6400" dirty="0" smtClean="0"/>
              <a:t>resemble </a:t>
            </a:r>
            <a:r>
              <a:rPr lang="en-IN" sz="6400" dirty="0"/>
              <a:t>Indian traditional sari. But </a:t>
            </a:r>
            <a:r>
              <a:rPr lang="en-IN" sz="6400" dirty="0" smtClean="0"/>
              <a:t>the </a:t>
            </a:r>
            <a:r>
              <a:rPr lang="en-IN" sz="6400" dirty="0"/>
              <a:t>sari </a:t>
            </a:r>
            <a:r>
              <a:rPr lang="en-IN" sz="6400" dirty="0" smtClean="0"/>
              <a:t>is</a:t>
            </a:r>
          </a:p>
          <a:p>
            <a:pPr algn="just">
              <a:buNone/>
            </a:pPr>
            <a:r>
              <a:rPr lang="en-IN" sz="6400" dirty="0" smtClean="0"/>
              <a:t>not </a:t>
            </a:r>
            <a:r>
              <a:rPr lang="en-IN" sz="6400" dirty="0"/>
              <a:t>a single piece; it is </a:t>
            </a:r>
            <a:r>
              <a:rPr lang="en-IN" sz="6400" dirty="0" smtClean="0"/>
              <a:t>the combination of</a:t>
            </a:r>
          </a:p>
          <a:p>
            <a:pPr algn="just">
              <a:buNone/>
            </a:pPr>
            <a:r>
              <a:rPr lang="en-IN" sz="6400" dirty="0" smtClean="0"/>
              <a:t>many </a:t>
            </a:r>
            <a:r>
              <a:rPr lang="en-IN" sz="6400" dirty="0"/>
              <a:t>varieties of </a:t>
            </a:r>
            <a:r>
              <a:rPr lang="en-IN" sz="6400" dirty="0" smtClean="0"/>
              <a:t>cloth piece. </a:t>
            </a:r>
            <a:r>
              <a:rPr lang="en-IN" sz="6400" dirty="0"/>
              <a:t>The </a:t>
            </a:r>
            <a:r>
              <a:rPr lang="en-IN" sz="6400" dirty="0" err="1"/>
              <a:t>color</a:t>
            </a:r>
            <a:r>
              <a:rPr lang="en-IN" sz="6400" dirty="0"/>
              <a:t> of </a:t>
            </a:r>
            <a:r>
              <a:rPr lang="en-IN" sz="6400" dirty="0" smtClean="0"/>
              <a:t>the</a:t>
            </a:r>
          </a:p>
          <a:p>
            <a:pPr algn="just">
              <a:buNone/>
            </a:pPr>
            <a:r>
              <a:rPr lang="en-IN" sz="6400" dirty="0" smtClean="0"/>
              <a:t>costumes </a:t>
            </a:r>
            <a:r>
              <a:rPr lang="en-IN" sz="6400" dirty="0"/>
              <a:t>is very bright and attractive</a:t>
            </a:r>
            <a:r>
              <a:rPr lang="en-IN" sz="6400" dirty="0" smtClean="0"/>
              <a:t>.</a:t>
            </a:r>
            <a:r>
              <a:rPr lang="en-IN" sz="6400" dirty="0"/>
              <a:t> </a:t>
            </a:r>
            <a:r>
              <a:rPr lang="en-IN" sz="6400" dirty="0" smtClean="0"/>
              <a:t> </a:t>
            </a:r>
          </a:p>
          <a:p>
            <a:pPr algn="just">
              <a:buNone/>
            </a:pPr>
            <a:endParaRPr lang="en-IN" sz="2000" dirty="0" smtClean="0"/>
          </a:p>
          <a:p>
            <a:pPr>
              <a:buNone/>
            </a:pPr>
            <a:endParaRPr lang="en-IN" sz="2000" dirty="0"/>
          </a:p>
        </p:txBody>
      </p:sp>
      <p:pic>
        <p:nvPicPr>
          <p:cNvPr id="5" name="Content Placeholder 4" descr="Bharatanatyam _Manju warrier.jpg"/>
          <p:cNvPicPr>
            <a:picLocks noGrp="1" noChangeAspect="1"/>
          </p:cNvPicPr>
          <p:nvPr>
            <p:ph sz="half" idx="2"/>
          </p:nvPr>
        </p:nvPicPr>
        <p:blipFill>
          <a:blip r:embed="rId3"/>
          <a:stretch>
            <a:fillRect/>
          </a:stretch>
        </p:blipFill>
        <p:spPr>
          <a:xfrm>
            <a:off x="5116415" y="1600200"/>
            <a:ext cx="3102170" cy="454344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571480"/>
            <a:ext cx="7500990" cy="4247317"/>
          </a:xfrm>
          <a:prstGeom prst="rect">
            <a:avLst/>
          </a:prstGeom>
        </p:spPr>
        <p:txBody>
          <a:bodyPr wrap="square">
            <a:spAutoFit/>
          </a:bodyPr>
          <a:lstStyle/>
          <a:p>
            <a:pPr algn="just">
              <a:buNone/>
            </a:pPr>
            <a:r>
              <a:rPr lang="en-IN" sz="1600" dirty="0" smtClean="0"/>
              <a:t>The  traditional </a:t>
            </a:r>
            <a:r>
              <a:rPr lang="en-IN" sz="1600" dirty="0" err="1" smtClean="0"/>
              <a:t>Bharatanatyam</a:t>
            </a:r>
            <a:r>
              <a:rPr lang="en-IN" sz="1600" dirty="0" smtClean="0"/>
              <a:t> costume for men is very simple. The dress  </a:t>
            </a:r>
          </a:p>
          <a:p>
            <a:pPr algn="just">
              <a:buNone/>
            </a:pPr>
            <a:r>
              <a:rPr lang="en-IN" sz="1600" dirty="0" smtClean="0"/>
              <a:t>covers the lower body of the dancer and upper part cover with a simple </a:t>
            </a:r>
          </a:p>
          <a:p>
            <a:pPr algn="just">
              <a:buNone/>
            </a:pPr>
            <a:r>
              <a:rPr lang="en-IN" sz="1600" dirty="0" smtClean="0"/>
              <a:t>jewel, do not use the garments for the upper part of the male dancer. The </a:t>
            </a:r>
          </a:p>
          <a:p>
            <a:pPr algn="just">
              <a:buNone/>
            </a:pPr>
            <a:r>
              <a:rPr lang="en-IN" sz="1600" dirty="0" smtClean="0"/>
              <a:t>dhoti stitched with rich embroidery and silk threads use to stitch to farm </a:t>
            </a:r>
          </a:p>
          <a:p>
            <a:pPr algn="just">
              <a:buNone/>
            </a:pPr>
            <a:r>
              <a:rPr lang="en-IN" sz="1600" dirty="0" smtClean="0"/>
              <a:t>the designs on dhoti.</a:t>
            </a:r>
          </a:p>
          <a:p>
            <a:pPr algn="just">
              <a:buNone/>
            </a:pPr>
            <a:endParaRPr lang="en-IN" sz="3800" b="1" dirty="0" smtClean="0"/>
          </a:p>
          <a:p>
            <a:pPr algn="just">
              <a:buNone/>
            </a:pPr>
            <a:r>
              <a:rPr lang="en-IN" sz="2000" b="1" dirty="0" smtClean="0"/>
              <a:t>MAKEUP</a:t>
            </a:r>
            <a:r>
              <a:rPr lang="en-IN" sz="2400" dirty="0" smtClean="0"/>
              <a:t>:</a:t>
            </a:r>
          </a:p>
          <a:p>
            <a:pPr>
              <a:buNone/>
            </a:pPr>
            <a:r>
              <a:rPr lang="en-IN" sz="1600" dirty="0" smtClean="0"/>
              <a:t>Makeup to a </a:t>
            </a:r>
            <a:r>
              <a:rPr lang="en-IN" sz="1600" dirty="0" err="1" smtClean="0"/>
              <a:t>Bharatanatyam</a:t>
            </a:r>
            <a:r>
              <a:rPr lang="en-IN" sz="1600" dirty="0" smtClean="0"/>
              <a:t> dancer is very unique, should display the theme of the dance on face movements. Heavy lines are drawn around the eyes and darken and extended outwards the eyebrows. The total </a:t>
            </a:r>
            <a:r>
              <a:rPr lang="en-IN" sz="1600" dirty="0" err="1" smtClean="0"/>
              <a:t>Bharatanatyam</a:t>
            </a:r>
            <a:r>
              <a:rPr lang="en-IN" sz="1600" dirty="0" smtClean="0"/>
              <a:t> performance is mostly based on the movements of the eyes and eyebrows. So eyebrows decorate to visual the movements clearly, then the spectators easily attach to the dance. A red dye applied to the tips of the toes, fingertips, and soles of the feet. The </a:t>
            </a:r>
            <a:r>
              <a:rPr lang="en-IN" sz="1600" dirty="0" err="1" smtClean="0"/>
              <a:t>color</a:t>
            </a:r>
            <a:r>
              <a:rPr lang="en-IN" sz="1600" dirty="0" smtClean="0"/>
              <a:t> also applied in the palm in a solid circle. The red </a:t>
            </a:r>
            <a:r>
              <a:rPr lang="en-IN" sz="1600" dirty="0" err="1" smtClean="0"/>
              <a:t>color</a:t>
            </a:r>
            <a:r>
              <a:rPr lang="en-IN" sz="1600" dirty="0" smtClean="0"/>
              <a:t> decoration to legs and hands emphasize the movements of hands and legs.</a:t>
            </a:r>
            <a:endParaRPr lang="en-IN"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IN" dirty="0" smtClean="0"/>
              <a:t>KATHAK</a:t>
            </a:r>
            <a:endParaRPr lang="en-IN" dirty="0"/>
          </a:p>
        </p:txBody>
      </p:sp>
      <p:sp>
        <p:nvSpPr>
          <p:cNvPr id="3" name="Content Placeholder 2"/>
          <p:cNvSpPr>
            <a:spLocks noGrp="1"/>
          </p:cNvSpPr>
          <p:nvPr>
            <p:ph sz="half" idx="1"/>
          </p:nvPr>
        </p:nvSpPr>
        <p:spPr>
          <a:xfrm>
            <a:off x="0" y="1428736"/>
            <a:ext cx="4495800" cy="6143668"/>
          </a:xfrm>
        </p:spPr>
        <p:txBody>
          <a:bodyPr>
            <a:normAutofit fontScale="25000" lnSpcReduction="20000"/>
          </a:bodyPr>
          <a:lstStyle/>
          <a:p>
            <a:pPr>
              <a:buNone/>
            </a:pPr>
            <a:endParaRPr lang="en-IN" sz="6400" dirty="0" smtClean="0"/>
          </a:p>
          <a:p>
            <a:pPr>
              <a:buNone/>
            </a:pPr>
            <a:r>
              <a:rPr lang="en-IN" sz="6400" dirty="0" err="1" smtClean="0"/>
              <a:t>Kathak</a:t>
            </a:r>
            <a:r>
              <a:rPr lang="en-IN" sz="6400" dirty="0" smtClean="0"/>
              <a:t> </a:t>
            </a:r>
            <a:r>
              <a:rPr lang="en-IN" sz="6400" dirty="0"/>
              <a:t>is one of the main genres of ancient </a:t>
            </a:r>
            <a:endParaRPr lang="en-IN" sz="6400" dirty="0" smtClean="0"/>
          </a:p>
          <a:p>
            <a:pPr>
              <a:buNone/>
            </a:pPr>
            <a:r>
              <a:rPr lang="en-IN" sz="6400" dirty="0" smtClean="0"/>
              <a:t>Indian </a:t>
            </a:r>
            <a:r>
              <a:rPr lang="en-IN" sz="6400" dirty="0" smtClean="0"/>
              <a:t>classical dance </a:t>
            </a:r>
            <a:r>
              <a:rPr lang="en-IN" sz="6400" dirty="0"/>
              <a:t>and is traditionally </a:t>
            </a:r>
            <a:endParaRPr lang="en-IN" sz="6400" dirty="0" smtClean="0"/>
          </a:p>
          <a:p>
            <a:pPr>
              <a:buNone/>
            </a:pPr>
            <a:r>
              <a:rPr lang="en-IN" sz="6400" dirty="0" smtClean="0"/>
              <a:t>regarded </a:t>
            </a:r>
            <a:r>
              <a:rPr lang="en-IN" sz="6400" dirty="0"/>
              <a:t>to </a:t>
            </a:r>
            <a:r>
              <a:rPr lang="en-IN" sz="6400" dirty="0" smtClean="0"/>
              <a:t>have originated from the</a:t>
            </a:r>
          </a:p>
          <a:p>
            <a:pPr>
              <a:buNone/>
            </a:pPr>
            <a:r>
              <a:rPr lang="en-IN" sz="6400" dirty="0" smtClean="0"/>
              <a:t>travelling </a:t>
            </a:r>
            <a:r>
              <a:rPr lang="en-IN" sz="6400" dirty="0"/>
              <a:t>bards of North </a:t>
            </a:r>
            <a:r>
              <a:rPr lang="en-IN" sz="6400" dirty="0" smtClean="0"/>
              <a:t>India referred </a:t>
            </a:r>
            <a:r>
              <a:rPr lang="en-IN" sz="6400" dirty="0"/>
              <a:t>as </a:t>
            </a:r>
            <a:endParaRPr lang="en-IN" sz="6400" dirty="0" smtClean="0"/>
          </a:p>
          <a:p>
            <a:pPr>
              <a:buNone/>
            </a:pPr>
            <a:r>
              <a:rPr lang="en-IN" sz="6400" dirty="0" err="1" smtClean="0"/>
              <a:t>Kathakars</a:t>
            </a:r>
            <a:r>
              <a:rPr lang="en-IN" sz="6400" dirty="0" smtClean="0"/>
              <a:t> or storytellers</a:t>
            </a:r>
            <a:r>
              <a:rPr lang="en-IN" sz="6400" dirty="0"/>
              <a:t>. </a:t>
            </a:r>
            <a:endParaRPr lang="en-IN" sz="6400" dirty="0" smtClean="0"/>
          </a:p>
          <a:p>
            <a:pPr>
              <a:buNone/>
            </a:pPr>
            <a:endParaRPr lang="en-IN" sz="8000" b="1" dirty="0" smtClean="0"/>
          </a:p>
          <a:p>
            <a:pPr>
              <a:buNone/>
            </a:pPr>
            <a:r>
              <a:rPr lang="en-IN" sz="8000" b="1" dirty="0" smtClean="0"/>
              <a:t>HISTORY</a:t>
            </a:r>
            <a:r>
              <a:rPr lang="en-IN" sz="4900" dirty="0" smtClean="0"/>
              <a:t>:</a:t>
            </a:r>
          </a:p>
          <a:p>
            <a:pPr>
              <a:buNone/>
            </a:pPr>
            <a:r>
              <a:rPr lang="en-IN" sz="7200" dirty="0"/>
              <a:t>The word </a:t>
            </a:r>
            <a:r>
              <a:rPr lang="en-IN" sz="7200" dirty="0" err="1"/>
              <a:t>Kathak</a:t>
            </a:r>
            <a:r>
              <a:rPr lang="en-IN" sz="7200" dirty="0"/>
              <a:t> is deduced from the </a:t>
            </a:r>
            <a:endParaRPr lang="en-IN" sz="7200" dirty="0" smtClean="0"/>
          </a:p>
          <a:p>
            <a:pPr>
              <a:buNone/>
            </a:pPr>
            <a:r>
              <a:rPr lang="en-IN" sz="7200" dirty="0" smtClean="0"/>
              <a:t>Vedic </a:t>
            </a:r>
            <a:r>
              <a:rPr lang="en-IN" sz="7200" dirty="0"/>
              <a:t>Sanskrit </a:t>
            </a:r>
            <a:r>
              <a:rPr lang="en-IN" sz="7200" dirty="0" err="1" smtClean="0"/>
              <a:t>term‘Katha</a:t>
            </a:r>
            <a:r>
              <a:rPr lang="en-IN" sz="7200" dirty="0"/>
              <a:t>’ which </a:t>
            </a:r>
            <a:r>
              <a:rPr lang="en-IN" sz="7200" dirty="0" smtClean="0"/>
              <a:t>means </a:t>
            </a:r>
          </a:p>
          <a:p>
            <a:pPr>
              <a:buNone/>
            </a:pPr>
            <a:r>
              <a:rPr lang="en-IN" sz="7200" dirty="0" smtClean="0"/>
              <a:t>‘</a:t>
            </a:r>
            <a:r>
              <a:rPr lang="en-IN" sz="7200" dirty="0"/>
              <a:t>story’ while the term </a:t>
            </a:r>
            <a:r>
              <a:rPr lang="en-IN" sz="7200" dirty="0" err="1"/>
              <a:t>kathaka</a:t>
            </a:r>
            <a:r>
              <a:rPr lang="en-IN" sz="7200" dirty="0"/>
              <a:t> </a:t>
            </a:r>
            <a:r>
              <a:rPr lang="en-IN" sz="7200" dirty="0" smtClean="0"/>
              <a:t>that </a:t>
            </a:r>
            <a:r>
              <a:rPr lang="en-IN" sz="7200" dirty="0"/>
              <a:t>finds </a:t>
            </a:r>
            <a:endParaRPr lang="en-IN" sz="7200" dirty="0" smtClean="0"/>
          </a:p>
          <a:p>
            <a:pPr>
              <a:buNone/>
            </a:pPr>
            <a:r>
              <a:rPr lang="en-IN" sz="7200" dirty="0" smtClean="0"/>
              <a:t>place </a:t>
            </a:r>
            <a:r>
              <a:rPr lang="en-IN" sz="7200" dirty="0"/>
              <a:t>in several Hindu epics </a:t>
            </a:r>
            <a:r>
              <a:rPr lang="en-IN" sz="7200" dirty="0" smtClean="0"/>
              <a:t>and </a:t>
            </a:r>
            <a:r>
              <a:rPr lang="en-IN" sz="7200" dirty="0"/>
              <a:t>texts </a:t>
            </a:r>
            <a:endParaRPr lang="en-IN" sz="7200" dirty="0" smtClean="0"/>
          </a:p>
          <a:p>
            <a:pPr>
              <a:buNone/>
            </a:pPr>
            <a:r>
              <a:rPr lang="en-IN" sz="7200" dirty="0" smtClean="0"/>
              <a:t>means the person </a:t>
            </a:r>
            <a:r>
              <a:rPr lang="en-IN" sz="7200" dirty="0"/>
              <a:t>who tells a </a:t>
            </a:r>
            <a:r>
              <a:rPr lang="en-IN" sz="7200" dirty="0" smtClean="0"/>
              <a:t>story. According </a:t>
            </a:r>
          </a:p>
          <a:p>
            <a:pPr>
              <a:buNone/>
            </a:pPr>
            <a:r>
              <a:rPr lang="en-IN" sz="7200" dirty="0" err="1" smtClean="0"/>
              <a:t>to‘Natya</a:t>
            </a:r>
            <a:r>
              <a:rPr lang="en-IN" sz="7200" dirty="0" smtClean="0"/>
              <a:t> </a:t>
            </a:r>
            <a:r>
              <a:rPr lang="en-IN" sz="7200" dirty="0" err="1" smtClean="0"/>
              <a:t>Shastra</a:t>
            </a:r>
            <a:r>
              <a:rPr lang="en-IN" sz="7200" dirty="0" smtClean="0"/>
              <a:t>’ written by ancient </a:t>
            </a:r>
          </a:p>
          <a:p>
            <a:pPr>
              <a:buNone/>
            </a:pPr>
            <a:r>
              <a:rPr lang="en-IN" sz="7200" dirty="0" smtClean="0"/>
              <a:t>Indian </a:t>
            </a:r>
            <a:r>
              <a:rPr lang="en-IN" sz="7200" dirty="0" err="1" smtClean="0"/>
              <a:t>theatrologist</a:t>
            </a:r>
            <a:r>
              <a:rPr lang="en-IN" sz="7200" dirty="0" smtClean="0"/>
              <a:t> </a:t>
            </a:r>
            <a:r>
              <a:rPr lang="en-IN" sz="7200" dirty="0"/>
              <a:t>and </a:t>
            </a:r>
            <a:r>
              <a:rPr lang="en-IN" sz="7200" dirty="0" smtClean="0"/>
              <a:t>musicologist </a:t>
            </a:r>
          </a:p>
          <a:p>
            <a:pPr>
              <a:buNone/>
            </a:pPr>
            <a:r>
              <a:rPr lang="en-IN" sz="7200" dirty="0" err="1" smtClean="0"/>
              <a:t>Bharata</a:t>
            </a:r>
            <a:r>
              <a:rPr lang="en-IN" sz="7200" dirty="0" smtClean="0"/>
              <a:t> Muni, the first complete </a:t>
            </a:r>
            <a:r>
              <a:rPr lang="en-IN" sz="7200" dirty="0"/>
              <a:t>version of </a:t>
            </a:r>
            <a:endParaRPr lang="en-IN" sz="7200" dirty="0" smtClean="0"/>
          </a:p>
          <a:p>
            <a:pPr>
              <a:buNone/>
            </a:pPr>
            <a:r>
              <a:rPr lang="en-IN" sz="7200" dirty="0" smtClean="0"/>
              <a:t>the text </a:t>
            </a:r>
            <a:r>
              <a:rPr lang="en-IN" sz="7200" dirty="0"/>
              <a:t>was </a:t>
            </a:r>
            <a:r>
              <a:rPr lang="en-IN" sz="7200" dirty="0" smtClean="0"/>
              <a:t>completed </a:t>
            </a:r>
            <a:r>
              <a:rPr lang="en-IN" sz="7200" dirty="0"/>
              <a:t>between </a:t>
            </a:r>
            <a:r>
              <a:rPr lang="en-IN" sz="7200" dirty="0" smtClean="0"/>
              <a:t>200 BCE to </a:t>
            </a:r>
          </a:p>
          <a:p>
            <a:pPr>
              <a:buNone/>
            </a:pPr>
            <a:r>
              <a:rPr lang="en-IN" sz="7200" dirty="0" smtClean="0"/>
              <a:t>200 CE, but </a:t>
            </a:r>
            <a:r>
              <a:rPr lang="en-IN" sz="7200" dirty="0"/>
              <a:t>some sources mention the </a:t>
            </a:r>
            <a:endParaRPr lang="en-IN" sz="7200" dirty="0" smtClean="0"/>
          </a:p>
          <a:p>
            <a:pPr>
              <a:buNone/>
            </a:pPr>
            <a:r>
              <a:rPr lang="en-IN" sz="7200" dirty="0" smtClean="0"/>
              <a:t>timeframe </a:t>
            </a:r>
            <a:r>
              <a:rPr lang="en-IN" sz="7200" dirty="0"/>
              <a:t>to </a:t>
            </a:r>
            <a:r>
              <a:rPr lang="en-IN" sz="7200" dirty="0" smtClean="0"/>
              <a:t>be around 500 </a:t>
            </a:r>
            <a:r>
              <a:rPr lang="en-IN" sz="7200" dirty="0"/>
              <a:t>BCE and </a:t>
            </a:r>
            <a:endParaRPr lang="en-IN" sz="7200" dirty="0" smtClean="0"/>
          </a:p>
          <a:p>
            <a:pPr>
              <a:buNone/>
            </a:pPr>
            <a:r>
              <a:rPr lang="en-IN" sz="7200" dirty="0" smtClean="0"/>
              <a:t>500CE.</a:t>
            </a:r>
          </a:p>
          <a:p>
            <a:pPr>
              <a:buNone/>
            </a:pPr>
            <a:endParaRPr lang="en-IN" sz="4900" dirty="0"/>
          </a:p>
          <a:p>
            <a:pPr>
              <a:buNone/>
            </a:pPr>
            <a:r>
              <a:rPr lang="en-IN" sz="4900" dirty="0" smtClean="0"/>
              <a:t>. </a:t>
            </a:r>
            <a:r>
              <a:rPr lang="en-IN" sz="4900" dirty="0"/>
              <a:t> </a:t>
            </a:r>
          </a:p>
          <a:p>
            <a:pPr>
              <a:buNone/>
            </a:pPr>
            <a:endParaRPr lang="en-IN" sz="1400" dirty="0" smtClean="0"/>
          </a:p>
        </p:txBody>
      </p:sp>
      <p:pic>
        <p:nvPicPr>
          <p:cNvPr id="5" name="Content Placeholder 4" descr="Sharmila_Sharma_et_Rajendra_Kumar_Gangani_Kathak.jpg"/>
          <p:cNvPicPr>
            <a:picLocks noGrp="1" noChangeAspect="1"/>
          </p:cNvPicPr>
          <p:nvPr>
            <p:ph sz="half" idx="2"/>
          </p:nvPr>
        </p:nvPicPr>
        <p:blipFill>
          <a:blip r:embed="rId2"/>
          <a:stretch>
            <a:fillRect/>
          </a:stretch>
        </p:blipFill>
        <p:spPr>
          <a:xfrm>
            <a:off x="4648200" y="1500174"/>
            <a:ext cx="4038600" cy="421484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571480"/>
            <a:ext cx="7143800" cy="6340197"/>
          </a:xfrm>
          <a:prstGeom prst="rect">
            <a:avLst/>
          </a:prstGeom>
        </p:spPr>
        <p:txBody>
          <a:bodyPr wrap="square">
            <a:spAutoFit/>
          </a:bodyPr>
          <a:lstStyle/>
          <a:p>
            <a:pPr>
              <a:buNone/>
            </a:pPr>
            <a:r>
              <a:rPr lang="en-IN" sz="2000" dirty="0" smtClean="0"/>
              <a:t>COSTUMES AND JWELERY</a:t>
            </a:r>
            <a:r>
              <a:rPr lang="en-IN" sz="2800" dirty="0" smtClean="0"/>
              <a:t>:</a:t>
            </a:r>
          </a:p>
          <a:p>
            <a:pPr>
              <a:buNone/>
            </a:pPr>
            <a:r>
              <a:rPr lang="en-IN" sz="1600" dirty="0" smtClean="0"/>
              <a:t>As </a:t>
            </a:r>
            <a:r>
              <a:rPr lang="en-IN" sz="1600" dirty="0" err="1" smtClean="0"/>
              <a:t>Kathak</a:t>
            </a:r>
            <a:r>
              <a:rPr lang="en-IN" sz="1600" dirty="0" smtClean="0"/>
              <a:t> is popular both in Hindu and Muslim communities the costumes of this dance form are made in line with traditions of the respective communities. There are two types of Hindu costumes for female dancers. While the first one includes a sari worn in a unique fashion complimented with a </a:t>
            </a:r>
            <a:r>
              <a:rPr lang="en-IN" sz="1600" dirty="0" err="1" smtClean="0"/>
              <a:t>choli</a:t>
            </a:r>
            <a:r>
              <a:rPr lang="en-IN" sz="1600" dirty="0" smtClean="0"/>
              <a:t> or blouse that covers the upper body and a scarf or </a:t>
            </a:r>
            <a:r>
              <a:rPr lang="en-IN" sz="1600" dirty="0" err="1" smtClean="0"/>
              <a:t>urhni</a:t>
            </a:r>
            <a:r>
              <a:rPr lang="en-IN" sz="1600" dirty="0" smtClean="0"/>
              <a:t> worn in some places, the other costume includes a long embroidered skirt with a contrasting </a:t>
            </a:r>
            <a:r>
              <a:rPr lang="en-IN" sz="1600" dirty="0" err="1" smtClean="0"/>
              <a:t>choli</a:t>
            </a:r>
            <a:r>
              <a:rPr lang="en-IN" sz="1600" dirty="0" smtClean="0"/>
              <a:t> and a transparent </a:t>
            </a:r>
            <a:r>
              <a:rPr lang="en-IN" sz="1600" dirty="0" err="1" smtClean="0"/>
              <a:t>urhni</a:t>
            </a:r>
            <a:r>
              <a:rPr lang="en-IN" sz="1600" dirty="0" smtClean="0"/>
              <a:t>. Costume is well complimented with traditional jewellery, usually gold, that includes the ones adorning her hair, nose, ear, neck and hand. Musical anklets called </a:t>
            </a:r>
            <a:r>
              <a:rPr lang="en-IN" sz="1600" dirty="0" err="1" smtClean="0"/>
              <a:t>ghunghru</a:t>
            </a:r>
            <a:r>
              <a:rPr lang="en-IN" sz="1600" dirty="0" smtClean="0"/>
              <a:t> made of leather straps with small metallic bells attached to it are wrapped in her ankles that produce rhythmic sound while she performs excellent and spectacular </a:t>
            </a:r>
          </a:p>
          <a:p>
            <a:r>
              <a:rPr lang="en-IN" sz="1600" dirty="0" smtClean="0"/>
              <a:t>footwork. Hindu male </a:t>
            </a:r>
            <a:r>
              <a:rPr lang="en-IN" sz="1600" dirty="0" err="1" smtClean="0"/>
              <a:t>Kathak</a:t>
            </a:r>
            <a:r>
              <a:rPr lang="en-IN" sz="1600" dirty="0" smtClean="0"/>
              <a:t> dancers usually wear a silk dhoti with a silk scarf tied on the upper part of the body which usually remain bare or may be covered by a loose jacket. Jewellery of male dancers is quite simple compared to their female counterparts and are usually made of stone.</a:t>
            </a:r>
          </a:p>
          <a:p>
            <a:pPr>
              <a:buNone/>
            </a:pPr>
            <a:r>
              <a:rPr lang="en-IN" sz="1600" dirty="0" smtClean="0"/>
              <a:t>The costume for Muslim female dancers includes a skirt along with a tight fitting trouser called </a:t>
            </a:r>
            <a:r>
              <a:rPr lang="en-IN" sz="1600" dirty="0" err="1" smtClean="0"/>
              <a:t>churidar</a:t>
            </a:r>
            <a:r>
              <a:rPr lang="en-IN" sz="1600" dirty="0" smtClean="0"/>
              <a:t> or pyjama and a long coat to cover the upper body and hands. A scarf covering the head compliments the whole attire which is completed with light jewellery.  </a:t>
            </a:r>
          </a:p>
          <a:p>
            <a:pPr>
              <a:buNone/>
            </a:pPr>
            <a:endParaRPr lang="en-IN" sz="1600" dirty="0" smtClean="0"/>
          </a:p>
          <a:p>
            <a:pPr>
              <a:buNone/>
            </a:pPr>
            <a:r>
              <a:rPr lang="en-IN" sz="2000" dirty="0" smtClean="0"/>
              <a:t>MAKEUP</a:t>
            </a:r>
            <a:r>
              <a:rPr lang="en-IN" sz="2400" dirty="0" smtClean="0"/>
              <a:t>:</a:t>
            </a:r>
          </a:p>
          <a:p>
            <a:pPr>
              <a:buNone/>
            </a:pPr>
            <a:r>
              <a:rPr lang="en-IN" sz="1600" dirty="0" smtClean="0"/>
              <a:t> Vivid face make-up put on helps highlight the facial expressions.</a:t>
            </a:r>
          </a:p>
          <a:p>
            <a:pPr>
              <a:buNone/>
            </a:pPr>
            <a:endParaRPr lang="en-IN" sz="1600" dirty="0" smtClean="0"/>
          </a:p>
          <a:p>
            <a:pPr>
              <a:buNone/>
            </a:pPr>
            <a:endParaRPr lang="en-I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IN" dirty="0" smtClean="0"/>
              <a:t>KATHAKLI</a:t>
            </a:r>
            <a:endParaRPr lang="en-IN" dirty="0"/>
          </a:p>
        </p:txBody>
      </p:sp>
      <p:sp>
        <p:nvSpPr>
          <p:cNvPr id="3" name="Content Placeholder 2"/>
          <p:cNvSpPr>
            <a:spLocks noGrp="1"/>
          </p:cNvSpPr>
          <p:nvPr>
            <p:ph sz="half" idx="1"/>
          </p:nvPr>
        </p:nvSpPr>
        <p:spPr/>
        <p:txBody>
          <a:bodyPr>
            <a:normAutofit/>
          </a:bodyPr>
          <a:lstStyle/>
          <a:p>
            <a:pPr>
              <a:buNone/>
            </a:pPr>
            <a:r>
              <a:rPr lang="en-IN" sz="1600" dirty="0" err="1"/>
              <a:t>Kathakali</a:t>
            </a:r>
            <a:r>
              <a:rPr lang="en-IN" sz="1600" dirty="0"/>
              <a:t>’, an important genre in the </a:t>
            </a:r>
            <a:r>
              <a:rPr lang="en-IN" sz="1600" dirty="0" smtClean="0"/>
              <a:t>Indian</a:t>
            </a:r>
          </a:p>
          <a:p>
            <a:pPr>
              <a:buNone/>
            </a:pPr>
            <a:r>
              <a:rPr lang="en-IN" sz="1600" dirty="0" smtClean="0"/>
              <a:t>classical </a:t>
            </a:r>
            <a:r>
              <a:rPr lang="en-IN" sz="1600" dirty="0"/>
              <a:t>dance form, is associated with </a:t>
            </a:r>
            <a:endParaRPr lang="en-IN" sz="1600" dirty="0" smtClean="0"/>
          </a:p>
          <a:p>
            <a:pPr>
              <a:buNone/>
            </a:pPr>
            <a:r>
              <a:rPr lang="en-IN" sz="1600" dirty="0" smtClean="0"/>
              <a:t>storytelling </a:t>
            </a:r>
            <a:r>
              <a:rPr lang="en-IN" sz="1600" dirty="0"/>
              <a:t>form of this art. It is the dance </a:t>
            </a:r>
            <a:endParaRPr lang="en-IN" sz="1600" dirty="0" smtClean="0"/>
          </a:p>
          <a:p>
            <a:pPr>
              <a:buNone/>
            </a:pPr>
            <a:r>
              <a:rPr lang="en-IN" sz="1600" dirty="0" smtClean="0"/>
              <a:t>drama </a:t>
            </a:r>
            <a:r>
              <a:rPr lang="en-IN" sz="1600" dirty="0"/>
              <a:t>from the south Indian state of Kerala</a:t>
            </a:r>
            <a:r>
              <a:rPr lang="en-IN" sz="1600" dirty="0" smtClean="0"/>
              <a:t>.</a:t>
            </a:r>
          </a:p>
          <a:p>
            <a:pPr>
              <a:buNone/>
            </a:pPr>
            <a:endParaRPr lang="en-IN" sz="2000" dirty="0" smtClean="0"/>
          </a:p>
          <a:p>
            <a:pPr>
              <a:buNone/>
            </a:pPr>
            <a:r>
              <a:rPr lang="en-IN" sz="2000" b="1" dirty="0" smtClean="0"/>
              <a:t>HISTORY</a:t>
            </a:r>
          </a:p>
          <a:p>
            <a:pPr>
              <a:buNone/>
            </a:pPr>
            <a:r>
              <a:rPr lang="en-IN" sz="2000" dirty="0" smtClean="0"/>
              <a:t> </a:t>
            </a:r>
            <a:r>
              <a:rPr lang="en-IN" sz="1600" dirty="0" smtClean="0"/>
              <a:t>Elements and aspects of </a:t>
            </a:r>
            <a:r>
              <a:rPr lang="en-IN" sz="1600" dirty="0" err="1" smtClean="0"/>
              <a:t>Kathakalī</a:t>
            </a:r>
            <a:r>
              <a:rPr lang="en-IN" sz="1600" dirty="0" smtClean="0"/>
              <a:t> are taken</a:t>
            </a:r>
          </a:p>
          <a:p>
            <a:pPr>
              <a:buNone/>
            </a:pPr>
            <a:r>
              <a:rPr lang="en-IN" sz="1600" dirty="0" smtClean="0"/>
              <a:t>from ancient Sanskrit texts such as the </a:t>
            </a:r>
            <a:r>
              <a:rPr lang="en-IN" sz="1600" dirty="0" err="1" smtClean="0"/>
              <a:t>Natya</a:t>
            </a:r>
            <a:r>
              <a:rPr lang="en-IN" sz="1600" dirty="0" smtClean="0"/>
              <a:t> </a:t>
            </a:r>
          </a:p>
          <a:p>
            <a:pPr>
              <a:buNone/>
            </a:pPr>
            <a:r>
              <a:rPr lang="en-IN" sz="1600" dirty="0" err="1" smtClean="0"/>
              <a:t>Shastra</a:t>
            </a:r>
            <a:r>
              <a:rPr lang="en-IN" sz="1600" dirty="0" smtClean="0"/>
              <a:t>. The </a:t>
            </a:r>
            <a:r>
              <a:rPr lang="en-IN" sz="1600" dirty="0" err="1" smtClean="0"/>
              <a:t>kathakali</a:t>
            </a:r>
            <a:r>
              <a:rPr lang="en-IN" sz="1600" dirty="0" smtClean="0"/>
              <a:t> is attributed to </a:t>
            </a:r>
          </a:p>
          <a:p>
            <a:pPr>
              <a:buNone/>
            </a:pPr>
            <a:r>
              <a:rPr lang="en-IN" sz="1600" dirty="0" smtClean="0"/>
              <a:t>sage </a:t>
            </a:r>
            <a:r>
              <a:rPr lang="en-IN" sz="1600" dirty="0" err="1" smtClean="0"/>
              <a:t>Bharata</a:t>
            </a:r>
            <a:r>
              <a:rPr lang="en-IN" sz="1600" dirty="0" smtClean="0"/>
              <a:t> and its first complete </a:t>
            </a:r>
          </a:p>
          <a:p>
            <a:pPr>
              <a:buNone/>
            </a:pPr>
            <a:r>
              <a:rPr lang="en-IN" sz="1600" dirty="0" smtClean="0"/>
              <a:t>compilation is dated to between 200 BCE and </a:t>
            </a:r>
          </a:p>
          <a:p>
            <a:pPr>
              <a:buNone/>
            </a:pPr>
            <a:r>
              <a:rPr lang="en-IN" sz="1600" dirty="0" smtClean="0"/>
              <a:t>200 CE,</a:t>
            </a:r>
            <a:r>
              <a:rPr lang="en-IN" sz="1600" baseline="30000" dirty="0" smtClean="0"/>
              <a:t> </a:t>
            </a:r>
            <a:r>
              <a:rPr lang="en-IN" sz="1600" dirty="0" smtClean="0"/>
              <a:t>but estimates vary between 500 BCE </a:t>
            </a:r>
          </a:p>
          <a:p>
            <a:pPr>
              <a:buNone/>
            </a:pPr>
            <a:r>
              <a:rPr lang="en-IN" sz="1600" dirty="0" smtClean="0"/>
              <a:t>and 500 CE.</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p:txBody>
      </p:sp>
      <p:pic>
        <p:nvPicPr>
          <p:cNvPr id="5" name="Content Placeholder 4" descr="kathakali.jpg"/>
          <p:cNvPicPr>
            <a:picLocks noGrp="1" noChangeAspect="1"/>
          </p:cNvPicPr>
          <p:nvPr>
            <p:ph sz="half" idx="2"/>
          </p:nvPr>
        </p:nvPicPr>
        <p:blipFill>
          <a:blip r:embed="rId2"/>
          <a:stretch>
            <a:fillRect/>
          </a:stretch>
        </p:blipFill>
        <p:spPr>
          <a:xfrm>
            <a:off x="4857752" y="1500174"/>
            <a:ext cx="3929090" cy="407196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85794"/>
            <a:ext cx="8286808" cy="6063198"/>
          </a:xfrm>
          <a:prstGeom prst="rect">
            <a:avLst/>
          </a:prstGeom>
        </p:spPr>
        <p:txBody>
          <a:bodyPr wrap="square">
            <a:spAutoFit/>
          </a:bodyPr>
          <a:lstStyle/>
          <a:p>
            <a:pPr>
              <a:buNone/>
            </a:pPr>
            <a:r>
              <a:rPr lang="en-IN" sz="2000" b="1" dirty="0" smtClean="0"/>
              <a:t>MAKEUP</a:t>
            </a:r>
            <a:endParaRPr lang="en-IN" sz="2000" dirty="0" smtClean="0"/>
          </a:p>
          <a:p>
            <a:r>
              <a:rPr lang="en-IN" sz="1600" dirty="0" smtClean="0"/>
              <a:t>The costume is elaborate </a:t>
            </a:r>
            <a:r>
              <a:rPr lang="en-IN" sz="1600" dirty="0" err="1" smtClean="0"/>
              <a:t>andthe</a:t>
            </a:r>
            <a:r>
              <a:rPr lang="en-IN" sz="1600" dirty="0" smtClean="0"/>
              <a:t> </a:t>
            </a:r>
            <a:r>
              <a:rPr lang="en-IN" sz="1600" dirty="0" err="1" smtClean="0"/>
              <a:t>faceis</a:t>
            </a:r>
            <a:r>
              <a:rPr lang="en-IN" sz="1600" dirty="0" smtClean="0"/>
              <a:t> painted in vivid hues. The </a:t>
            </a:r>
            <a:r>
              <a:rPr lang="en-IN" sz="1600" dirty="0" err="1" smtClean="0"/>
              <a:t>Vesham</a:t>
            </a:r>
            <a:r>
              <a:rPr lang="en-IN" sz="1600" dirty="0" smtClean="0"/>
              <a:t> or makeup is of five types - </a:t>
            </a:r>
            <a:r>
              <a:rPr lang="en-IN" sz="1600" dirty="0" err="1" smtClean="0"/>
              <a:t>Pacha</a:t>
            </a:r>
            <a:r>
              <a:rPr lang="en-IN" sz="1600" dirty="0" smtClean="0"/>
              <a:t>, </a:t>
            </a:r>
            <a:r>
              <a:rPr lang="en-IN" sz="1600" dirty="0" err="1" smtClean="0"/>
              <a:t>Kathi</a:t>
            </a:r>
            <a:r>
              <a:rPr lang="en-IN" sz="1600" dirty="0" smtClean="0"/>
              <a:t>, </a:t>
            </a:r>
            <a:r>
              <a:rPr lang="en-IN" sz="1600" dirty="0" err="1" smtClean="0"/>
              <a:t>Thadi</a:t>
            </a:r>
            <a:r>
              <a:rPr lang="en-IN" sz="1600" dirty="0" smtClean="0"/>
              <a:t>, Kari and </a:t>
            </a:r>
            <a:r>
              <a:rPr lang="en-IN" sz="1600" dirty="0" err="1" smtClean="0"/>
              <a:t>Minukku</a:t>
            </a:r>
            <a:r>
              <a:rPr lang="en-IN" sz="1600" dirty="0" smtClean="0"/>
              <a:t>.</a:t>
            </a:r>
            <a:br>
              <a:rPr lang="en-IN" sz="1600" dirty="0" smtClean="0"/>
            </a:br>
            <a:r>
              <a:rPr lang="en-IN" sz="1600" dirty="0" smtClean="0"/>
              <a:t>The pomp and magnificence of </a:t>
            </a:r>
            <a:r>
              <a:rPr lang="en-IN" sz="1600" dirty="0" err="1" smtClean="0"/>
              <a:t>Kathakali</a:t>
            </a:r>
            <a:r>
              <a:rPr lang="en-IN" sz="1600" dirty="0" smtClean="0"/>
              <a:t> is partly due to its décor, part of which is the </a:t>
            </a:r>
            <a:r>
              <a:rPr lang="en-IN" sz="1600" dirty="0" err="1" smtClean="0"/>
              <a:t>kireetam</a:t>
            </a:r>
            <a:r>
              <a:rPr lang="en-IN" sz="1600" dirty="0" smtClean="0"/>
              <a:t> (huge ornamental headgear) and the </a:t>
            </a:r>
            <a:r>
              <a:rPr lang="en-IN" sz="1600" dirty="0" err="1" smtClean="0"/>
              <a:t>kanchukam</a:t>
            </a:r>
            <a:r>
              <a:rPr lang="en-IN" sz="1600" dirty="0" smtClean="0"/>
              <a:t> (over sized jackets), and a long skirt worn over a thick padding of cushions. The artists completely immerse themselves and the audience into the story they're describing.</a:t>
            </a:r>
          </a:p>
          <a:p>
            <a:pPr>
              <a:buFont typeface="Wingdings" pitchFamily="2" charset="2"/>
              <a:buChar char="Ø"/>
            </a:pPr>
            <a:r>
              <a:rPr lang="en-IN" sz="1600" b="1" dirty="0" err="1" smtClean="0"/>
              <a:t>Pacha</a:t>
            </a:r>
            <a:r>
              <a:rPr lang="en-IN" sz="1600" b="1" dirty="0" smtClean="0"/>
              <a:t> </a:t>
            </a:r>
            <a:r>
              <a:rPr lang="en-IN" sz="1600" dirty="0" smtClean="0"/>
              <a:t>(Green)</a:t>
            </a:r>
            <a:br>
              <a:rPr lang="en-IN" sz="1600" dirty="0" smtClean="0"/>
            </a:br>
            <a:r>
              <a:rPr lang="en-IN" sz="1600" dirty="0" err="1" smtClean="0"/>
              <a:t>Pacha</a:t>
            </a:r>
            <a:r>
              <a:rPr lang="en-IN" sz="1600" dirty="0" smtClean="0"/>
              <a:t> </a:t>
            </a:r>
            <a:r>
              <a:rPr lang="en-IN" sz="1600" dirty="0" err="1" smtClean="0"/>
              <a:t>Vesham</a:t>
            </a:r>
            <a:r>
              <a:rPr lang="en-IN" sz="1600" dirty="0" smtClean="0"/>
              <a:t> or the green make-up portrays noble protagonists.</a:t>
            </a:r>
            <a:br>
              <a:rPr lang="en-IN" sz="1600" dirty="0" smtClean="0"/>
            </a:br>
            <a:endParaRPr lang="en-IN" sz="1600" dirty="0" smtClean="0"/>
          </a:p>
          <a:p>
            <a:pPr>
              <a:buFont typeface="Wingdings" pitchFamily="2" charset="2"/>
              <a:buChar char="Ø"/>
            </a:pPr>
            <a:r>
              <a:rPr lang="en-IN" sz="1600" b="1" dirty="0" err="1" smtClean="0"/>
              <a:t>Kathi</a:t>
            </a:r>
            <a:r>
              <a:rPr lang="en-IN" sz="1600" b="1" dirty="0" smtClean="0"/>
              <a:t> </a:t>
            </a:r>
            <a:r>
              <a:rPr lang="en-IN" sz="1600" dirty="0" smtClean="0"/>
              <a:t>(Knife)</a:t>
            </a:r>
            <a:br>
              <a:rPr lang="en-IN" sz="1600" dirty="0" smtClean="0"/>
            </a:br>
            <a:r>
              <a:rPr lang="en-IN" sz="1600" dirty="0" err="1" smtClean="0"/>
              <a:t>Kathi</a:t>
            </a:r>
            <a:r>
              <a:rPr lang="en-IN" sz="1600" dirty="0" smtClean="0"/>
              <a:t> </a:t>
            </a:r>
            <a:r>
              <a:rPr lang="en-IN" sz="1600" dirty="0" err="1" smtClean="0"/>
              <a:t>Vesham</a:t>
            </a:r>
            <a:r>
              <a:rPr lang="en-IN" sz="1600" dirty="0" smtClean="0"/>
              <a:t> portrays villainous characters.</a:t>
            </a:r>
          </a:p>
          <a:p>
            <a:pPr>
              <a:buFont typeface="Wingdings" pitchFamily="2" charset="2"/>
              <a:buChar char="Ø"/>
            </a:pPr>
            <a:endParaRPr lang="en-IN" sz="1600" dirty="0" smtClean="0"/>
          </a:p>
          <a:p>
            <a:pPr>
              <a:buFont typeface="Wingdings" pitchFamily="2" charset="2"/>
              <a:buChar char="Ø"/>
            </a:pPr>
            <a:r>
              <a:rPr lang="en-IN" sz="1600" b="1" dirty="0" err="1" smtClean="0"/>
              <a:t>Thadi</a:t>
            </a:r>
            <a:r>
              <a:rPr lang="en-IN" sz="1600" dirty="0" smtClean="0"/>
              <a:t> (Beard)</a:t>
            </a:r>
            <a:br>
              <a:rPr lang="en-IN" sz="1600" dirty="0" smtClean="0"/>
            </a:br>
            <a:r>
              <a:rPr lang="en-IN" sz="1600" dirty="0" smtClean="0"/>
              <a:t>There are three types of beards or </a:t>
            </a:r>
            <a:r>
              <a:rPr lang="en-IN" sz="1600" dirty="0" err="1" smtClean="0"/>
              <a:t>Thadi</a:t>
            </a:r>
            <a:r>
              <a:rPr lang="en-IN" sz="1600" dirty="0" smtClean="0"/>
              <a:t> </a:t>
            </a:r>
            <a:r>
              <a:rPr lang="en-IN" sz="1600" dirty="0" err="1" smtClean="0"/>
              <a:t>Veshams</a:t>
            </a:r>
            <a:r>
              <a:rPr lang="en-IN" sz="1600" dirty="0" smtClean="0"/>
              <a:t>. </a:t>
            </a:r>
            <a:r>
              <a:rPr lang="en-IN" sz="1600" dirty="0" err="1" smtClean="0"/>
              <a:t>VellaThadi</a:t>
            </a:r>
            <a:r>
              <a:rPr lang="en-IN" sz="1600" dirty="0" smtClean="0"/>
              <a:t> or White beard for superhuman monkeys like Hanuman. </a:t>
            </a:r>
            <a:r>
              <a:rPr lang="en-IN" sz="1600" dirty="0" err="1" smtClean="0"/>
              <a:t>ChuvannaThadi</a:t>
            </a:r>
            <a:r>
              <a:rPr lang="en-IN" sz="1600" dirty="0" smtClean="0"/>
              <a:t> or Red beard meant for evil characters. </a:t>
            </a:r>
            <a:r>
              <a:rPr lang="en-IN" sz="1600" dirty="0" err="1" smtClean="0"/>
              <a:t>KaruthaThadi</a:t>
            </a:r>
            <a:r>
              <a:rPr lang="en-IN" sz="1600" dirty="0" smtClean="0"/>
              <a:t> or Black beard for the hunter.</a:t>
            </a:r>
            <a:br>
              <a:rPr lang="en-IN" sz="1600" dirty="0" smtClean="0"/>
            </a:br>
            <a:endParaRPr lang="en-IN" sz="1600" dirty="0" smtClean="0"/>
          </a:p>
          <a:p>
            <a:pPr>
              <a:buFont typeface="Wingdings" pitchFamily="2" charset="2"/>
              <a:buChar char="Ø"/>
            </a:pPr>
            <a:r>
              <a:rPr lang="en-IN" sz="1600" b="1" dirty="0" smtClean="0"/>
              <a:t>Kari </a:t>
            </a:r>
            <a:r>
              <a:rPr lang="en-IN" sz="1600" dirty="0" smtClean="0"/>
              <a:t>(Black)</a:t>
            </a:r>
            <a:br>
              <a:rPr lang="en-IN" sz="1600" dirty="0" smtClean="0"/>
            </a:br>
            <a:r>
              <a:rPr lang="en-IN" sz="1600" dirty="0" smtClean="0"/>
              <a:t>Kari </a:t>
            </a:r>
            <a:r>
              <a:rPr lang="en-IN" sz="1600" dirty="0" err="1" smtClean="0"/>
              <a:t>Vesham</a:t>
            </a:r>
            <a:r>
              <a:rPr lang="en-IN" sz="1600" dirty="0" smtClean="0"/>
              <a:t> is used for she-demons</a:t>
            </a:r>
          </a:p>
          <a:p>
            <a:pPr>
              <a:buFont typeface="Wingdings" pitchFamily="2" charset="2"/>
              <a:buChar char="Ø"/>
            </a:pPr>
            <a:endParaRPr lang="en-IN" sz="1600" dirty="0" smtClean="0"/>
          </a:p>
          <a:p>
            <a:pPr>
              <a:buFont typeface="Wingdings" pitchFamily="2" charset="2"/>
              <a:buChar char="Ø"/>
            </a:pPr>
            <a:r>
              <a:rPr lang="en-IN" sz="1600" b="1" dirty="0" err="1" smtClean="0"/>
              <a:t>Minukku</a:t>
            </a:r>
            <a:r>
              <a:rPr lang="en-IN" sz="1600" dirty="0" smtClean="0"/>
              <a:t> (Prettying Up)</a:t>
            </a:r>
            <a:br>
              <a:rPr lang="en-IN" sz="1600" dirty="0" smtClean="0"/>
            </a:br>
            <a:r>
              <a:rPr lang="en-IN" sz="1600" dirty="0" smtClean="0"/>
              <a:t>The "</a:t>
            </a:r>
            <a:r>
              <a:rPr lang="en-IN" sz="1600" dirty="0" err="1" smtClean="0"/>
              <a:t>Minukku</a:t>
            </a:r>
            <a:r>
              <a:rPr lang="en-IN" sz="1600" dirty="0" smtClean="0"/>
              <a:t> </a:t>
            </a:r>
            <a:r>
              <a:rPr lang="en-IN" sz="1600" dirty="0" err="1" smtClean="0"/>
              <a:t>Vesham</a:t>
            </a:r>
            <a:r>
              <a:rPr lang="en-IN" sz="1600" dirty="0" smtClean="0"/>
              <a:t>" is used for female characters and sages.</a:t>
            </a:r>
            <a:br>
              <a:rPr lang="en-IN" sz="1600" dirty="0" smtClean="0"/>
            </a:br>
            <a:endParaRPr lang="en-IN"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IN" dirty="0" smtClean="0"/>
              <a:t>MANIPURI</a:t>
            </a:r>
            <a:endParaRPr lang="en-IN" dirty="0"/>
          </a:p>
        </p:txBody>
      </p:sp>
      <p:sp>
        <p:nvSpPr>
          <p:cNvPr id="3" name="Content Placeholder 2"/>
          <p:cNvSpPr>
            <a:spLocks noGrp="1"/>
          </p:cNvSpPr>
          <p:nvPr>
            <p:ph sz="half" idx="1"/>
          </p:nvPr>
        </p:nvSpPr>
        <p:spPr>
          <a:xfrm>
            <a:off x="457200" y="1600200"/>
            <a:ext cx="4114800" cy="4525963"/>
          </a:xfrm>
        </p:spPr>
        <p:txBody>
          <a:bodyPr>
            <a:normAutofit fontScale="55000" lnSpcReduction="20000"/>
          </a:bodyPr>
          <a:lstStyle/>
          <a:p>
            <a:pPr algn="just">
              <a:buNone/>
            </a:pPr>
            <a:r>
              <a:rPr lang="en-IN" sz="2600" dirty="0" smtClean="0">
                <a:latin typeface="Times New Roman" pitchFamily="18" charset="0"/>
                <a:cs typeface="Times New Roman" pitchFamily="18" charset="0"/>
              </a:rPr>
              <a:t>Manipuri </a:t>
            </a:r>
            <a:r>
              <a:rPr lang="en-IN" sz="2600" dirty="0">
                <a:latin typeface="Times New Roman" pitchFamily="18" charset="0"/>
                <a:cs typeface="Times New Roman" pitchFamily="18" charset="0"/>
              </a:rPr>
              <a:t>dance is counted among major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classical </a:t>
            </a:r>
            <a:r>
              <a:rPr lang="en-IN" sz="2600" dirty="0">
                <a:latin typeface="Times New Roman" pitchFamily="18" charset="0"/>
                <a:cs typeface="Times New Roman" pitchFamily="18" charset="0"/>
              </a:rPr>
              <a:t>dance forms of India, especially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noted </a:t>
            </a:r>
            <a:r>
              <a:rPr lang="en-IN" sz="2600" dirty="0">
                <a:latin typeface="Times New Roman" pitchFamily="18" charset="0"/>
                <a:cs typeface="Times New Roman" pitchFamily="18" charset="0"/>
              </a:rPr>
              <a:t>for themes based </a:t>
            </a:r>
            <a:r>
              <a:rPr lang="en-IN" sz="2600" dirty="0" smtClean="0">
                <a:latin typeface="Times New Roman" pitchFamily="18" charset="0"/>
                <a:cs typeface="Times New Roman" pitchFamily="18" charset="0"/>
              </a:rPr>
              <a:t>on </a:t>
            </a:r>
            <a:r>
              <a:rPr lang="en-IN" sz="2600" dirty="0" err="1" smtClean="0">
                <a:latin typeface="Times New Roman" pitchFamily="18" charset="0"/>
                <a:cs typeface="Times New Roman" pitchFamily="18" charset="0"/>
              </a:rPr>
              <a:t>Vaishnavism</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and </a:t>
            </a:r>
            <a:r>
              <a:rPr lang="en-IN" sz="2600" dirty="0">
                <a:latin typeface="Times New Roman" pitchFamily="18" charset="0"/>
                <a:cs typeface="Times New Roman" pitchFamily="18" charset="0"/>
              </a:rPr>
              <a:t>spectacular execution of ‘</a:t>
            </a:r>
            <a:r>
              <a:rPr lang="en-IN" sz="2600" dirty="0" err="1">
                <a:latin typeface="Times New Roman" pitchFamily="18" charset="0"/>
                <a:cs typeface="Times New Roman" pitchFamily="18" charset="0"/>
              </a:rPr>
              <a:t>Ras</a:t>
            </a:r>
            <a:r>
              <a:rPr lang="en-IN" sz="2600" dirty="0">
                <a:latin typeface="Times New Roman" pitchFamily="18" charset="0"/>
                <a:cs typeface="Times New Roman" pitchFamily="18" charset="0"/>
              </a:rPr>
              <a:t> Lila’,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dance </a:t>
            </a:r>
            <a:r>
              <a:rPr lang="en-IN" sz="2600" dirty="0">
                <a:latin typeface="Times New Roman" pitchFamily="18" charset="0"/>
                <a:cs typeface="Times New Roman" pitchFamily="18" charset="0"/>
              </a:rPr>
              <a:t>dramas based on love between </a:t>
            </a:r>
            <a:endParaRPr lang="en-IN" sz="2600" dirty="0" smtClean="0">
              <a:latin typeface="Times New Roman" pitchFamily="18" charset="0"/>
              <a:cs typeface="Times New Roman" pitchFamily="18" charset="0"/>
            </a:endParaRPr>
          </a:p>
          <a:p>
            <a:pPr algn="just">
              <a:buNone/>
            </a:pPr>
            <a:r>
              <a:rPr lang="en-IN" sz="2600" dirty="0" err="1" smtClean="0">
                <a:latin typeface="Times New Roman" pitchFamily="18" charset="0"/>
                <a:cs typeface="Times New Roman" pitchFamily="18" charset="0"/>
              </a:rPr>
              <a:t>Radha</a:t>
            </a:r>
            <a:r>
              <a:rPr lang="en-IN" sz="2600" dirty="0" smtClean="0">
                <a:latin typeface="Times New Roman" pitchFamily="18" charset="0"/>
                <a:cs typeface="Times New Roman" pitchFamily="18" charset="0"/>
              </a:rPr>
              <a:t> </a:t>
            </a:r>
            <a:r>
              <a:rPr lang="en-IN" sz="2600" dirty="0">
                <a:latin typeface="Times New Roman" pitchFamily="18" charset="0"/>
                <a:cs typeface="Times New Roman" pitchFamily="18" charset="0"/>
              </a:rPr>
              <a:t>and Krishna.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Other </a:t>
            </a:r>
            <a:r>
              <a:rPr lang="en-IN" sz="2600" dirty="0">
                <a:latin typeface="Times New Roman" pitchFamily="18" charset="0"/>
                <a:cs typeface="Times New Roman" pitchFamily="18" charset="0"/>
              </a:rPr>
              <a:t>themes included in this art form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associate </a:t>
            </a:r>
            <a:r>
              <a:rPr lang="en-IN" sz="2600" dirty="0">
                <a:latin typeface="Times New Roman" pitchFamily="18" charset="0"/>
                <a:cs typeface="Times New Roman" pitchFamily="18" charset="0"/>
              </a:rPr>
              <a:t>with </a:t>
            </a:r>
            <a:r>
              <a:rPr lang="en-IN" sz="2600" dirty="0" err="1">
                <a:latin typeface="Times New Roman" pitchFamily="18" charset="0"/>
                <a:cs typeface="Times New Roman" pitchFamily="18" charset="0"/>
              </a:rPr>
              <a:t>Shaktism</a:t>
            </a:r>
            <a:r>
              <a:rPr lang="en-IN" sz="2600" dirty="0">
                <a:latin typeface="Times New Roman" pitchFamily="18" charset="0"/>
                <a:cs typeface="Times New Roman" pitchFamily="18" charset="0"/>
              </a:rPr>
              <a:t>, </a:t>
            </a:r>
            <a:r>
              <a:rPr lang="en-IN" sz="2600" dirty="0" err="1">
                <a:latin typeface="Times New Roman" pitchFamily="18" charset="0"/>
                <a:cs typeface="Times New Roman" pitchFamily="18" charset="0"/>
              </a:rPr>
              <a:t>Shaivism</a:t>
            </a:r>
            <a:r>
              <a:rPr lang="en-IN" sz="2600" dirty="0">
                <a:latin typeface="Times New Roman" pitchFamily="18" charset="0"/>
                <a:cs typeface="Times New Roman" pitchFamily="18" charset="0"/>
              </a:rPr>
              <a:t> and on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the </a:t>
            </a:r>
            <a:r>
              <a:rPr lang="en-IN" sz="2600" dirty="0">
                <a:latin typeface="Times New Roman" pitchFamily="18" charset="0"/>
                <a:cs typeface="Times New Roman" pitchFamily="18" charset="0"/>
              </a:rPr>
              <a:t>sylvan deities called </a:t>
            </a:r>
            <a:r>
              <a:rPr lang="en-IN" sz="2600" dirty="0" err="1" smtClean="0">
                <a:latin typeface="Times New Roman" pitchFamily="18" charset="0"/>
                <a:cs typeface="Times New Roman" pitchFamily="18" charset="0"/>
              </a:rPr>
              <a:t>Umang</a:t>
            </a:r>
            <a:r>
              <a:rPr lang="en-IN" sz="2600" dirty="0" smtClean="0">
                <a:latin typeface="Times New Roman" pitchFamily="18" charset="0"/>
                <a:cs typeface="Times New Roman" pitchFamily="18" charset="0"/>
              </a:rPr>
              <a:t> </a:t>
            </a:r>
            <a:r>
              <a:rPr lang="en-IN" sz="2600" dirty="0">
                <a:latin typeface="Times New Roman" pitchFamily="18" charset="0"/>
                <a:cs typeface="Times New Roman" pitchFamily="18" charset="0"/>
              </a:rPr>
              <a:t>Lai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during </a:t>
            </a:r>
            <a:r>
              <a:rPr lang="en-IN" sz="2600" dirty="0">
                <a:latin typeface="Times New Roman" pitchFamily="18" charset="0"/>
                <a:cs typeface="Times New Roman" pitchFamily="18" charset="0"/>
              </a:rPr>
              <a:t>Manipuri festival ‘Lai </a:t>
            </a:r>
            <a:r>
              <a:rPr lang="en-IN" sz="2600" dirty="0" err="1">
                <a:latin typeface="Times New Roman" pitchFamily="18" charset="0"/>
                <a:cs typeface="Times New Roman" pitchFamily="18" charset="0"/>
              </a:rPr>
              <a:t>Haraoba</a:t>
            </a:r>
            <a:r>
              <a:rPr lang="en-IN" sz="2600" dirty="0">
                <a:latin typeface="Times New Roman" pitchFamily="18" charset="0"/>
                <a:cs typeface="Times New Roman" pitchFamily="18" charset="0"/>
              </a:rPr>
              <a:t>’.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This </a:t>
            </a:r>
            <a:r>
              <a:rPr lang="en-IN" sz="2600" dirty="0">
                <a:latin typeface="Times New Roman" pitchFamily="18" charset="0"/>
                <a:cs typeface="Times New Roman" pitchFamily="18" charset="0"/>
              </a:rPr>
              <a:t>dance form is named after the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north-eastern </a:t>
            </a:r>
            <a:r>
              <a:rPr lang="en-IN" sz="2600" dirty="0">
                <a:latin typeface="Times New Roman" pitchFamily="18" charset="0"/>
                <a:cs typeface="Times New Roman" pitchFamily="18" charset="0"/>
              </a:rPr>
              <a:t>state of </a:t>
            </a:r>
            <a:r>
              <a:rPr lang="en-IN" sz="2600" dirty="0" smtClean="0">
                <a:latin typeface="Times New Roman" pitchFamily="18" charset="0"/>
                <a:cs typeface="Times New Roman" pitchFamily="18" charset="0"/>
              </a:rPr>
              <a:t>Manipur</a:t>
            </a:r>
            <a:r>
              <a:rPr lang="en-IN" sz="2600" dirty="0">
                <a:latin typeface="Times New Roman" pitchFamily="18" charset="0"/>
                <a:cs typeface="Times New Roman" pitchFamily="18" charset="0"/>
              </a:rPr>
              <a:t>, </a:t>
            </a:r>
            <a:r>
              <a:rPr lang="en-IN" sz="2600" dirty="0" smtClean="0">
                <a:latin typeface="Times New Roman" pitchFamily="18" charset="0"/>
                <a:cs typeface="Times New Roman" pitchFamily="18" charset="0"/>
              </a:rPr>
              <a:t>India</a:t>
            </a:r>
          </a:p>
          <a:p>
            <a:pPr algn="just">
              <a:buNone/>
            </a:pPr>
            <a:r>
              <a:rPr lang="en-IN" sz="2600" dirty="0" smtClean="0">
                <a:latin typeface="Times New Roman" pitchFamily="18" charset="0"/>
                <a:cs typeface="Times New Roman" pitchFamily="18" charset="0"/>
              </a:rPr>
              <a:t>from </a:t>
            </a:r>
            <a:r>
              <a:rPr lang="en-IN" sz="2600" dirty="0">
                <a:latin typeface="Times New Roman" pitchFamily="18" charset="0"/>
                <a:cs typeface="Times New Roman" pitchFamily="18" charset="0"/>
              </a:rPr>
              <a:t>where it originated but it has its </a:t>
            </a:r>
            <a:endParaRPr lang="en-IN" sz="2600" dirty="0" smtClean="0">
              <a:latin typeface="Times New Roman" pitchFamily="18" charset="0"/>
              <a:cs typeface="Times New Roman" pitchFamily="18" charset="0"/>
            </a:endParaRPr>
          </a:p>
          <a:p>
            <a:pPr algn="just">
              <a:buNone/>
            </a:pPr>
            <a:r>
              <a:rPr lang="en-IN" sz="2600" dirty="0" smtClean="0">
                <a:latin typeface="Times New Roman" pitchFamily="18" charset="0"/>
                <a:cs typeface="Times New Roman" pitchFamily="18" charset="0"/>
              </a:rPr>
              <a:t>roots </a:t>
            </a:r>
            <a:r>
              <a:rPr lang="en-IN" sz="2600" dirty="0">
                <a:latin typeface="Times New Roman" pitchFamily="18" charset="0"/>
                <a:cs typeface="Times New Roman" pitchFamily="18" charset="0"/>
              </a:rPr>
              <a:t>in ‘</a:t>
            </a:r>
            <a:r>
              <a:rPr lang="en-IN" sz="2600" dirty="0" err="1">
                <a:latin typeface="Times New Roman" pitchFamily="18" charset="0"/>
                <a:cs typeface="Times New Roman" pitchFamily="18" charset="0"/>
              </a:rPr>
              <a:t>Natya</a:t>
            </a:r>
            <a:r>
              <a:rPr lang="en-IN" sz="2600" dirty="0">
                <a:latin typeface="Times New Roman" pitchFamily="18" charset="0"/>
                <a:cs typeface="Times New Roman" pitchFamily="18" charset="0"/>
              </a:rPr>
              <a:t> </a:t>
            </a:r>
            <a:r>
              <a:rPr lang="en-IN" sz="2600" dirty="0" err="1">
                <a:latin typeface="Times New Roman" pitchFamily="18" charset="0"/>
                <a:cs typeface="Times New Roman" pitchFamily="18" charset="0"/>
              </a:rPr>
              <a:t>Shastra</a:t>
            </a:r>
            <a:r>
              <a:rPr lang="en-IN" sz="2900" dirty="0" smtClean="0">
                <a:latin typeface="Times New Roman" pitchFamily="18" charset="0"/>
                <a:cs typeface="Times New Roman" pitchFamily="18" charset="0"/>
              </a:rPr>
              <a:t>’.</a:t>
            </a:r>
          </a:p>
          <a:p>
            <a:pPr>
              <a:buNone/>
            </a:pPr>
            <a:endParaRPr lang="en-IN" sz="1400" dirty="0">
              <a:latin typeface="Times New Roman" pitchFamily="18" charset="0"/>
              <a:cs typeface="Times New Roman" pitchFamily="18" charset="0"/>
            </a:endParaRPr>
          </a:p>
          <a:p>
            <a:pPr>
              <a:buNone/>
            </a:pPr>
            <a:r>
              <a:rPr lang="en-IN" sz="3600" b="1" dirty="0" smtClean="0">
                <a:latin typeface="Times New Roman" pitchFamily="18" charset="0"/>
                <a:cs typeface="Times New Roman" pitchFamily="18" charset="0"/>
              </a:rPr>
              <a:t>HISTORY</a:t>
            </a:r>
            <a:r>
              <a:rPr lang="en-IN" sz="3200" b="1" dirty="0" smtClean="0">
                <a:latin typeface="Times New Roman" pitchFamily="18" charset="0"/>
                <a:cs typeface="Times New Roman" pitchFamily="18" charset="0"/>
              </a:rPr>
              <a:t>:</a:t>
            </a:r>
            <a:endParaRPr lang="en-IN" sz="3200" dirty="0" smtClean="0">
              <a:latin typeface="Times New Roman" pitchFamily="18" charset="0"/>
              <a:cs typeface="Times New Roman" pitchFamily="18" charset="0"/>
            </a:endParaRPr>
          </a:p>
          <a:p>
            <a:pPr>
              <a:buNone/>
            </a:pPr>
            <a:r>
              <a:rPr lang="en-IN" sz="2600" dirty="0" smtClean="0">
                <a:latin typeface="Times New Roman" pitchFamily="18" charset="0"/>
                <a:cs typeface="Times New Roman" pitchFamily="18" charset="0"/>
              </a:rPr>
              <a:t>The first reliably dated written texts describing the </a:t>
            </a:r>
          </a:p>
          <a:p>
            <a:pPr>
              <a:buNone/>
            </a:pPr>
            <a:r>
              <a:rPr lang="en-IN" sz="2600" dirty="0" smtClean="0">
                <a:latin typeface="Times New Roman" pitchFamily="18" charset="0"/>
                <a:cs typeface="Times New Roman" pitchFamily="18" charset="0"/>
              </a:rPr>
              <a:t>art of Manipuri dance are from the early 18th-</a:t>
            </a:r>
          </a:p>
          <a:p>
            <a:pPr>
              <a:buNone/>
            </a:pPr>
            <a:r>
              <a:rPr lang="en-IN" sz="2600" dirty="0" smtClean="0">
                <a:latin typeface="Times New Roman" pitchFamily="18" charset="0"/>
                <a:cs typeface="Times New Roman" pitchFamily="18" charset="0"/>
              </a:rPr>
              <a:t>century.</a:t>
            </a:r>
          </a:p>
          <a:p>
            <a:pPr>
              <a:buNone/>
            </a:pPr>
            <a:endParaRPr lang="en-IN" sz="2000" dirty="0"/>
          </a:p>
        </p:txBody>
      </p:sp>
      <p:pic>
        <p:nvPicPr>
          <p:cNvPr id="5" name="Content Placeholder 4" descr="Manipuri.jpg"/>
          <p:cNvPicPr>
            <a:picLocks noGrp="1" noChangeAspect="1"/>
          </p:cNvPicPr>
          <p:nvPr>
            <p:ph sz="half" idx="2"/>
          </p:nvPr>
        </p:nvPicPr>
        <p:blipFill>
          <a:blip r:embed="rId2"/>
          <a:stretch>
            <a:fillRect/>
          </a:stretch>
        </p:blipFill>
        <p:spPr>
          <a:xfrm>
            <a:off x="4648200" y="1571612"/>
            <a:ext cx="4038600" cy="371477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1443</Words>
  <Application>Microsoft Office PowerPoint</Application>
  <PresentationFormat>On-screen Show (4:3)</PresentationFormat>
  <Paragraphs>205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INTRODUCTION</vt:lpstr>
      <vt:lpstr> BHARATANATYAM </vt:lpstr>
      <vt:lpstr>Slide 4</vt:lpstr>
      <vt:lpstr>KATHAK</vt:lpstr>
      <vt:lpstr>Slide 6</vt:lpstr>
      <vt:lpstr>KATHAKLI</vt:lpstr>
      <vt:lpstr>Slide 8</vt:lpstr>
      <vt:lpstr>MANIPURI</vt:lpstr>
      <vt:lpstr>Slide 10</vt:lpstr>
      <vt:lpstr>ODISSI</vt:lpstr>
      <vt:lpstr>Slide 12</vt:lpstr>
      <vt:lpstr>MOHINIYATTAM</vt:lpstr>
      <vt:lpstr>Slide 14</vt:lpstr>
      <vt:lpstr>Slide 15</vt:lpstr>
      <vt:lpstr>KUCHIPUDI</vt:lpstr>
      <vt:lpstr>Slide 17</vt:lpstr>
      <vt:lpstr>EDUCATIONAL IMPLICATIONS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DANCE FORMS IN INDIA</dc:title>
  <dc:creator>user</dc:creator>
  <cp:lastModifiedBy>user</cp:lastModifiedBy>
  <cp:revision>27</cp:revision>
  <dcterms:created xsi:type="dcterms:W3CDTF">2021-12-12T05:37:56Z</dcterms:created>
  <dcterms:modified xsi:type="dcterms:W3CDTF">2021-12-18T08:02:36Z</dcterms:modified>
</cp:coreProperties>
</file>