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lvl="0">
      <a:defRPr lang="en-US"/>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2E92D-E0E1-4BCA-8CF3-E696C9F8934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CE51E74C-DCE1-4A8D-8182-339911C4C4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733864CA-4699-4B21-9079-837C456C78C5}"/>
              </a:ext>
            </a:extLst>
          </p:cNvPr>
          <p:cNvSpPr>
            <a:spLocks noGrp="1"/>
          </p:cNvSpPr>
          <p:nvPr>
            <p:ph type="dt" sz="half" idx="10"/>
          </p:nvPr>
        </p:nvSpPr>
        <p:spPr/>
        <p:txBody>
          <a:bodyPr/>
          <a:lstStyle/>
          <a:p>
            <a:fld id="{540AB918-4AD7-48BA-AF48-9C23B394B55B}" type="datetimeFigureOut">
              <a:rPr lang="en-IN" smtClean="0"/>
              <a:t>18-12-2021</a:t>
            </a:fld>
            <a:endParaRPr lang="en-IN"/>
          </a:p>
        </p:txBody>
      </p:sp>
      <p:sp>
        <p:nvSpPr>
          <p:cNvPr id="5" name="Footer Placeholder 4">
            <a:extLst>
              <a:ext uri="{FF2B5EF4-FFF2-40B4-BE49-F238E27FC236}">
                <a16:creationId xmlns:a16="http://schemas.microsoft.com/office/drawing/2014/main" id="{B31206B5-8EB4-4E37-BEFC-831F42B942C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6CDA8FA-BE26-45A3-9D24-F48C04835D9F}"/>
              </a:ext>
            </a:extLst>
          </p:cNvPr>
          <p:cNvSpPr>
            <a:spLocks noGrp="1"/>
          </p:cNvSpPr>
          <p:nvPr>
            <p:ph type="sldNum" sz="quarter" idx="12"/>
          </p:nvPr>
        </p:nvSpPr>
        <p:spPr/>
        <p:txBody>
          <a:bodyPr/>
          <a:lstStyle/>
          <a:p>
            <a:fld id="{6E6F657B-CCB9-437B-B7D7-6D958DCFF3DE}" type="slidenum">
              <a:rPr lang="en-IN" smtClean="0"/>
              <a:t>‹#›</a:t>
            </a:fld>
            <a:endParaRPr lang="en-IN"/>
          </a:p>
        </p:txBody>
      </p:sp>
    </p:spTree>
    <p:extLst>
      <p:ext uri="{BB962C8B-B14F-4D97-AF65-F5344CB8AC3E}">
        <p14:creationId xmlns:p14="http://schemas.microsoft.com/office/powerpoint/2010/main" val="4281201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F7885-0512-4A8A-8DD1-BB3CDF56AAA6}"/>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6E77C236-FCED-420F-A9EE-41C76129051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EF3B89D-E80E-4802-A2DB-C4D3AFE59755}"/>
              </a:ext>
            </a:extLst>
          </p:cNvPr>
          <p:cNvSpPr>
            <a:spLocks noGrp="1"/>
          </p:cNvSpPr>
          <p:nvPr>
            <p:ph type="dt" sz="half" idx="10"/>
          </p:nvPr>
        </p:nvSpPr>
        <p:spPr/>
        <p:txBody>
          <a:bodyPr/>
          <a:lstStyle/>
          <a:p>
            <a:fld id="{540AB918-4AD7-48BA-AF48-9C23B394B55B}" type="datetimeFigureOut">
              <a:rPr lang="en-IN" smtClean="0"/>
              <a:t>18-12-2021</a:t>
            </a:fld>
            <a:endParaRPr lang="en-IN"/>
          </a:p>
        </p:txBody>
      </p:sp>
      <p:sp>
        <p:nvSpPr>
          <p:cNvPr id="5" name="Footer Placeholder 4">
            <a:extLst>
              <a:ext uri="{FF2B5EF4-FFF2-40B4-BE49-F238E27FC236}">
                <a16:creationId xmlns:a16="http://schemas.microsoft.com/office/drawing/2014/main" id="{0A72E791-57CD-4403-AE10-95E2B0D1961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B3FF2C9-9A28-4F7F-8983-ED4181E2CB99}"/>
              </a:ext>
            </a:extLst>
          </p:cNvPr>
          <p:cNvSpPr>
            <a:spLocks noGrp="1"/>
          </p:cNvSpPr>
          <p:nvPr>
            <p:ph type="sldNum" sz="quarter" idx="12"/>
          </p:nvPr>
        </p:nvSpPr>
        <p:spPr/>
        <p:txBody>
          <a:bodyPr/>
          <a:lstStyle/>
          <a:p>
            <a:fld id="{6E6F657B-CCB9-437B-B7D7-6D958DCFF3DE}" type="slidenum">
              <a:rPr lang="en-IN" smtClean="0"/>
              <a:t>‹#›</a:t>
            </a:fld>
            <a:endParaRPr lang="en-IN"/>
          </a:p>
        </p:txBody>
      </p:sp>
    </p:spTree>
    <p:extLst>
      <p:ext uri="{BB962C8B-B14F-4D97-AF65-F5344CB8AC3E}">
        <p14:creationId xmlns:p14="http://schemas.microsoft.com/office/powerpoint/2010/main" val="1006020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FB024A2-434F-4718-BC15-B9D2BCF53FE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116F7BAF-A16D-4621-8093-E0D35E34C90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9F5F06D-6DBB-4549-85CB-64AC7AA965C8}"/>
              </a:ext>
            </a:extLst>
          </p:cNvPr>
          <p:cNvSpPr>
            <a:spLocks noGrp="1"/>
          </p:cNvSpPr>
          <p:nvPr>
            <p:ph type="dt" sz="half" idx="10"/>
          </p:nvPr>
        </p:nvSpPr>
        <p:spPr/>
        <p:txBody>
          <a:bodyPr/>
          <a:lstStyle/>
          <a:p>
            <a:fld id="{540AB918-4AD7-48BA-AF48-9C23B394B55B}" type="datetimeFigureOut">
              <a:rPr lang="en-IN" smtClean="0"/>
              <a:t>18-12-2021</a:t>
            </a:fld>
            <a:endParaRPr lang="en-IN"/>
          </a:p>
        </p:txBody>
      </p:sp>
      <p:sp>
        <p:nvSpPr>
          <p:cNvPr id="5" name="Footer Placeholder 4">
            <a:extLst>
              <a:ext uri="{FF2B5EF4-FFF2-40B4-BE49-F238E27FC236}">
                <a16:creationId xmlns:a16="http://schemas.microsoft.com/office/drawing/2014/main" id="{AD37E9C0-F547-488B-955C-94F9B75C45D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CB5664D-AE17-43C8-9484-E84E3A51F4FA}"/>
              </a:ext>
            </a:extLst>
          </p:cNvPr>
          <p:cNvSpPr>
            <a:spLocks noGrp="1"/>
          </p:cNvSpPr>
          <p:nvPr>
            <p:ph type="sldNum" sz="quarter" idx="12"/>
          </p:nvPr>
        </p:nvSpPr>
        <p:spPr/>
        <p:txBody>
          <a:bodyPr/>
          <a:lstStyle/>
          <a:p>
            <a:fld id="{6E6F657B-CCB9-437B-B7D7-6D958DCFF3DE}" type="slidenum">
              <a:rPr lang="en-IN" smtClean="0"/>
              <a:t>‹#›</a:t>
            </a:fld>
            <a:endParaRPr lang="en-IN"/>
          </a:p>
        </p:txBody>
      </p:sp>
    </p:spTree>
    <p:extLst>
      <p:ext uri="{BB962C8B-B14F-4D97-AF65-F5344CB8AC3E}">
        <p14:creationId xmlns:p14="http://schemas.microsoft.com/office/powerpoint/2010/main" val="2937106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2D5AE-F5BB-45DF-A95A-3C1682DB075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EB860097-ED32-423F-9756-2BF0F529207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1A62DB8-50AE-4666-9BCD-D205202CFF7A}"/>
              </a:ext>
            </a:extLst>
          </p:cNvPr>
          <p:cNvSpPr>
            <a:spLocks noGrp="1"/>
          </p:cNvSpPr>
          <p:nvPr>
            <p:ph type="dt" sz="half" idx="10"/>
          </p:nvPr>
        </p:nvSpPr>
        <p:spPr/>
        <p:txBody>
          <a:bodyPr/>
          <a:lstStyle/>
          <a:p>
            <a:fld id="{540AB918-4AD7-48BA-AF48-9C23B394B55B}" type="datetimeFigureOut">
              <a:rPr lang="en-IN" smtClean="0"/>
              <a:t>18-12-2021</a:t>
            </a:fld>
            <a:endParaRPr lang="en-IN"/>
          </a:p>
        </p:txBody>
      </p:sp>
      <p:sp>
        <p:nvSpPr>
          <p:cNvPr id="5" name="Footer Placeholder 4">
            <a:extLst>
              <a:ext uri="{FF2B5EF4-FFF2-40B4-BE49-F238E27FC236}">
                <a16:creationId xmlns:a16="http://schemas.microsoft.com/office/drawing/2014/main" id="{BECF6AF4-ADE9-4C4A-B302-4ADDAE16A5A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CC7A4C1-DA23-4201-934B-AD0E8E389A8B}"/>
              </a:ext>
            </a:extLst>
          </p:cNvPr>
          <p:cNvSpPr>
            <a:spLocks noGrp="1"/>
          </p:cNvSpPr>
          <p:nvPr>
            <p:ph type="sldNum" sz="quarter" idx="12"/>
          </p:nvPr>
        </p:nvSpPr>
        <p:spPr/>
        <p:txBody>
          <a:bodyPr/>
          <a:lstStyle/>
          <a:p>
            <a:fld id="{6E6F657B-CCB9-437B-B7D7-6D958DCFF3DE}" type="slidenum">
              <a:rPr lang="en-IN" smtClean="0"/>
              <a:t>‹#›</a:t>
            </a:fld>
            <a:endParaRPr lang="en-IN"/>
          </a:p>
        </p:txBody>
      </p:sp>
    </p:spTree>
    <p:extLst>
      <p:ext uri="{BB962C8B-B14F-4D97-AF65-F5344CB8AC3E}">
        <p14:creationId xmlns:p14="http://schemas.microsoft.com/office/powerpoint/2010/main" val="3653545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7EDB57-890E-44CE-B8BE-9FC027FBF37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72508859-7E6C-4F9E-8B9F-27A9B3CE4EC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494DFF9-43CB-49C7-B8E0-5FD8955273A3}"/>
              </a:ext>
            </a:extLst>
          </p:cNvPr>
          <p:cNvSpPr>
            <a:spLocks noGrp="1"/>
          </p:cNvSpPr>
          <p:nvPr>
            <p:ph type="dt" sz="half" idx="10"/>
          </p:nvPr>
        </p:nvSpPr>
        <p:spPr/>
        <p:txBody>
          <a:bodyPr/>
          <a:lstStyle/>
          <a:p>
            <a:fld id="{540AB918-4AD7-48BA-AF48-9C23B394B55B}" type="datetimeFigureOut">
              <a:rPr lang="en-IN" smtClean="0"/>
              <a:t>18-12-2021</a:t>
            </a:fld>
            <a:endParaRPr lang="en-IN"/>
          </a:p>
        </p:txBody>
      </p:sp>
      <p:sp>
        <p:nvSpPr>
          <p:cNvPr id="5" name="Footer Placeholder 4">
            <a:extLst>
              <a:ext uri="{FF2B5EF4-FFF2-40B4-BE49-F238E27FC236}">
                <a16:creationId xmlns:a16="http://schemas.microsoft.com/office/drawing/2014/main" id="{F3D6ACA3-A67C-4733-AEFB-9882D0DC911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D63EA3C-730E-411F-9288-97C3151EE2D0}"/>
              </a:ext>
            </a:extLst>
          </p:cNvPr>
          <p:cNvSpPr>
            <a:spLocks noGrp="1"/>
          </p:cNvSpPr>
          <p:nvPr>
            <p:ph type="sldNum" sz="quarter" idx="12"/>
          </p:nvPr>
        </p:nvSpPr>
        <p:spPr/>
        <p:txBody>
          <a:bodyPr/>
          <a:lstStyle/>
          <a:p>
            <a:fld id="{6E6F657B-CCB9-437B-B7D7-6D958DCFF3DE}" type="slidenum">
              <a:rPr lang="en-IN" smtClean="0"/>
              <a:t>‹#›</a:t>
            </a:fld>
            <a:endParaRPr lang="en-IN"/>
          </a:p>
        </p:txBody>
      </p:sp>
    </p:spTree>
    <p:extLst>
      <p:ext uri="{BB962C8B-B14F-4D97-AF65-F5344CB8AC3E}">
        <p14:creationId xmlns:p14="http://schemas.microsoft.com/office/powerpoint/2010/main" val="1954658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80F31-D7A5-4385-828A-DCCE1A849F1C}"/>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DDF45499-874E-4B8C-8234-F0F7A7AEFD7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27BD0A0A-B1A5-4FC8-A517-E2AFB71A78B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F8CC1412-5B5A-4D21-9288-6C757D52886B}"/>
              </a:ext>
            </a:extLst>
          </p:cNvPr>
          <p:cNvSpPr>
            <a:spLocks noGrp="1"/>
          </p:cNvSpPr>
          <p:nvPr>
            <p:ph type="dt" sz="half" idx="10"/>
          </p:nvPr>
        </p:nvSpPr>
        <p:spPr/>
        <p:txBody>
          <a:bodyPr/>
          <a:lstStyle/>
          <a:p>
            <a:fld id="{540AB918-4AD7-48BA-AF48-9C23B394B55B}" type="datetimeFigureOut">
              <a:rPr lang="en-IN" smtClean="0"/>
              <a:t>18-12-2021</a:t>
            </a:fld>
            <a:endParaRPr lang="en-IN"/>
          </a:p>
        </p:txBody>
      </p:sp>
      <p:sp>
        <p:nvSpPr>
          <p:cNvPr id="6" name="Footer Placeholder 5">
            <a:extLst>
              <a:ext uri="{FF2B5EF4-FFF2-40B4-BE49-F238E27FC236}">
                <a16:creationId xmlns:a16="http://schemas.microsoft.com/office/drawing/2014/main" id="{0875C175-FB83-49D7-9255-FD2565E160E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2E6B2F80-C1C0-4F14-90D0-8364DDB5F063}"/>
              </a:ext>
            </a:extLst>
          </p:cNvPr>
          <p:cNvSpPr>
            <a:spLocks noGrp="1"/>
          </p:cNvSpPr>
          <p:nvPr>
            <p:ph type="sldNum" sz="quarter" idx="12"/>
          </p:nvPr>
        </p:nvSpPr>
        <p:spPr/>
        <p:txBody>
          <a:bodyPr/>
          <a:lstStyle/>
          <a:p>
            <a:fld id="{6E6F657B-CCB9-437B-B7D7-6D958DCFF3DE}" type="slidenum">
              <a:rPr lang="en-IN" smtClean="0"/>
              <a:t>‹#›</a:t>
            </a:fld>
            <a:endParaRPr lang="en-IN"/>
          </a:p>
        </p:txBody>
      </p:sp>
    </p:spTree>
    <p:extLst>
      <p:ext uri="{BB962C8B-B14F-4D97-AF65-F5344CB8AC3E}">
        <p14:creationId xmlns:p14="http://schemas.microsoft.com/office/powerpoint/2010/main" val="3349719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4DE06-C1B8-447D-91E0-6717380063AB}"/>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9912704-AF04-476A-85EE-6986898E87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11BD940-8D9D-4E67-80A9-8B51ED0BEA1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7670D048-179F-458F-BDE5-CF1F43A527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61456AA-542A-4D90-A584-4931CC9FD08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29439466-077D-4C77-832D-AB8E8617DF52}"/>
              </a:ext>
            </a:extLst>
          </p:cNvPr>
          <p:cNvSpPr>
            <a:spLocks noGrp="1"/>
          </p:cNvSpPr>
          <p:nvPr>
            <p:ph type="dt" sz="half" idx="10"/>
          </p:nvPr>
        </p:nvSpPr>
        <p:spPr/>
        <p:txBody>
          <a:bodyPr/>
          <a:lstStyle/>
          <a:p>
            <a:fld id="{540AB918-4AD7-48BA-AF48-9C23B394B55B}" type="datetimeFigureOut">
              <a:rPr lang="en-IN" smtClean="0"/>
              <a:t>18-12-2021</a:t>
            </a:fld>
            <a:endParaRPr lang="en-IN"/>
          </a:p>
        </p:txBody>
      </p:sp>
      <p:sp>
        <p:nvSpPr>
          <p:cNvPr id="8" name="Footer Placeholder 7">
            <a:extLst>
              <a:ext uri="{FF2B5EF4-FFF2-40B4-BE49-F238E27FC236}">
                <a16:creationId xmlns:a16="http://schemas.microsoft.com/office/drawing/2014/main" id="{18E23D2C-871C-4E81-B8B3-655303A01D46}"/>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21E1237A-5676-4D03-94C2-D2293B9AAF70}"/>
              </a:ext>
            </a:extLst>
          </p:cNvPr>
          <p:cNvSpPr>
            <a:spLocks noGrp="1"/>
          </p:cNvSpPr>
          <p:nvPr>
            <p:ph type="sldNum" sz="quarter" idx="12"/>
          </p:nvPr>
        </p:nvSpPr>
        <p:spPr/>
        <p:txBody>
          <a:bodyPr/>
          <a:lstStyle/>
          <a:p>
            <a:fld id="{6E6F657B-CCB9-437B-B7D7-6D958DCFF3DE}" type="slidenum">
              <a:rPr lang="en-IN" smtClean="0"/>
              <a:t>‹#›</a:t>
            </a:fld>
            <a:endParaRPr lang="en-IN"/>
          </a:p>
        </p:txBody>
      </p:sp>
    </p:spTree>
    <p:extLst>
      <p:ext uri="{BB962C8B-B14F-4D97-AF65-F5344CB8AC3E}">
        <p14:creationId xmlns:p14="http://schemas.microsoft.com/office/powerpoint/2010/main" val="2929516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3D66F-056D-4A89-9B43-BA154744A7C1}"/>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5AFB9A80-24D3-46EA-A8F1-D86B4F70A472}"/>
              </a:ext>
            </a:extLst>
          </p:cNvPr>
          <p:cNvSpPr>
            <a:spLocks noGrp="1"/>
          </p:cNvSpPr>
          <p:nvPr>
            <p:ph type="dt" sz="half" idx="10"/>
          </p:nvPr>
        </p:nvSpPr>
        <p:spPr/>
        <p:txBody>
          <a:bodyPr/>
          <a:lstStyle/>
          <a:p>
            <a:fld id="{540AB918-4AD7-48BA-AF48-9C23B394B55B}" type="datetimeFigureOut">
              <a:rPr lang="en-IN" smtClean="0"/>
              <a:t>18-12-2021</a:t>
            </a:fld>
            <a:endParaRPr lang="en-IN"/>
          </a:p>
        </p:txBody>
      </p:sp>
      <p:sp>
        <p:nvSpPr>
          <p:cNvPr id="4" name="Footer Placeholder 3">
            <a:extLst>
              <a:ext uri="{FF2B5EF4-FFF2-40B4-BE49-F238E27FC236}">
                <a16:creationId xmlns:a16="http://schemas.microsoft.com/office/drawing/2014/main" id="{6CEE14F5-33C7-4D7D-A805-E5B6DB7DCD0C}"/>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3ECC7B32-B830-48A4-BAE4-7263ECCD92C8}"/>
              </a:ext>
            </a:extLst>
          </p:cNvPr>
          <p:cNvSpPr>
            <a:spLocks noGrp="1"/>
          </p:cNvSpPr>
          <p:nvPr>
            <p:ph type="sldNum" sz="quarter" idx="12"/>
          </p:nvPr>
        </p:nvSpPr>
        <p:spPr/>
        <p:txBody>
          <a:bodyPr/>
          <a:lstStyle/>
          <a:p>
            <a:fld id="{6E6F657B-CCB9-437B-B7D7-6D958DCFF3DE}" type="slidenum">
              <a:rPr lang="en-IN" smtClean="0"/>
              <a:t>‹#›</a:t>
            </a:fld>
            <a:endParaRPr lang="en-IN"/>
          </a:p>
        </p:txBody>
      </p:sp>
    </p:spTree>
    <p:extLst>
      <p:ext uri="{BB962C8B-B14F-4D97-AF65-F5344CB8AC3E}">
        <p14:creationId xmlns:p14="http://schemas.microsoft.com/office/powerpoint/2010/main" val="2226974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EB30B99-EFE7-4ED0-BC91-B2A556F1A305}"/>
              </a:ext>
            </a:extLst>
          </p:cNvPr>
          <p:cNvSpPr>
            <a:spLocks noGrp="1"/>
          </p:cNvSpPr>
          <p:nvPr>
            <p:ph type="dt" sz="half" idx="10"/>
          </p:nvPr>
        </p:nvSpPr>
        <p:spPr/>
        <p:txBody>
          <a:bodyPr/>
          <a:lstStyle/>
          <a:p>
            <a:fld id="{540AB918-4AD7-48BA-AF48-9C23B394B55B}" type="datetimeFigureOut">
              <a:rPr lang="en-IN" smtClean="0"/>
              <a:t>18-12-2021</a:t>
            </a:fld>
            <a:endParaRPr lang="en-IN"/>
          </a:p>
        </p:txBody>
      </p:sp>
      <p:sp>
        <p:nvSpPr>
          <p:cNvPr id="3" name="Footer Placeholder 2">
            <a:extLst>
              <a:ext uri="{FF2B5EF4-FFF2-40B4-BE49-F238E27FC236}">
                <a16:creationId xmlns:a16="http://schemas.microsoft.com/office/drawing/2014/main" id="{8A6922EA-22C3-499B-B439-BC864E632AEA}"/>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5E4A5315-8FAB-471F-869F-1F5C28F6BA4A}"/>
              </a:ext>
            </a:extLst>
          </p:cNvPr>
          <p:cNvSpPr>
            <a:spLocks noGrp="1"/>
          </p:cNvSpPr>
          <p:nvPr>
            <p:ph type="sldNum" sz="quarter" idx="12"/>
          </p:nvPr>
        </p:nvSpPr>
        <p:spPr/>
        <p:txBody>
          <a:bodyPr/>
          <a:lstStyle/>
          <a:p>
            <a:fld id="{6E6F657B-CCB9-437B-B7D7-6D958DCFF3DE}" type="slidenum">
              <a:rPr lang="en-IN" smtClean="0"/>
              <a:t>‹#›</a:t>
            </a:fld>
            <a:endParaRPr lang="en-IN"/>
          </a:p>
        </p:txBody>
      </p:sp>
    </p:spTree>
    <p:extLst>
      <p:ext uri="{BB962C8B-B14F-4D97-AF65-F5344CB8AC3E}">
        <p14:creationId xmlns:p14="http://schemas.microsoft.com/office/powerpoint/2010/main" val="3285945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13708-3BF8-45E7-849B-BFB75E0F8B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99E10B5A-2873-40FD-A40D-948E6FFA23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390CAD68-75B2-42CE-BD21-4EC7B32357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3FD88F7-EB30-49B1-A0B7-A5BF410DC146}"/>
              </a:ext>
            </a:extLst>
          </p:cNvPr>
          <p:cNvSpPr>
            <a:spLocks noGrp="1"/>
          </p:cNvSpPr>
          <p:nvPr>
            <p:ph type="dt" sz="half" idx="10"/>
          </p:nvPr>
        </p:nvSpPr>
        <p:spPr/>
        <p:txBody>
          <a:bodyPr/>
          <a:lstStyle/>
          <a:p>
            <a:fld id="{540AB918-4AD7-48BA-AF48-9C23B394B55B}" type="datetimeFigureOut">
              <a:rPr lang="en-IN" smtClean="0"/>
              <a:t>18-12-2021</a:t>
            </a:fld>
            <a:endParaRPr lang="en-IN"/>
          </a:p>
        </p:txBody>
      </p:sp>
      <p:sp>
        <p:nvSpPr>
          <p:cNvPr id="6" name="Footer Placeholder 5">
            <a:extLst>
              <a:ext uri="{FF2B5EF4-FFF2-40B4-BE49-F238E27FC236}">
                <a16:creationId xmlns:a16="http://schemas.microsoft.com/office/drawing/2014/main" id="{2B36F5B4-15AA-4292-A01D-50C14E550CF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338C1ED-E92C-41E0-A68C-20B9101935FD}"/>
              </a:ext>
            </a:extLst>
          </p:cNvPr>
          <p:cNvSpPr>
            <a:spLocks noGrp="1"/>
          </p:cNvSpPr>
          <p:nvPr>
            <p:ph type="sldNum" sz="quarter" idx="12"/>
          </p:nvPr>
        </p:nvSpPr>
        <p:spPr/>
        <p:txBody>
          <a:bodyPr/>
          <a:lstStyle/>
          <a:p>
            <a:fld id="{6E6F657B-CCB9-437B-B7D7-6D958DCFF3DE}" type="slidenum">
              <a:rPr lang="en-IN" smtClean="0"/>
              <a:t>‹#›</a:t>
            </a:fld>
            <a:endParaRPr lang="en-IN"/>
          </a:p>
        </p:txBody>
      </p:sp>
    </p:spTree>
    <p:extLst>
      <p:ext uri="{BB962C8B-B14F-4D97-AF65-F5344CB8AC3E}">
        <p14:creationId xmlns:p14="http://schemas.microsoft.com/office/powerpoint/2010/main" val="2237819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12608-1AC0-4B8D-8B47-A92638F02D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BC00D8A3-0837-44BE-A03D-29F1B499F54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71E705ED-E2F1-448B-9261-C14364186B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C1CCB8-1799-4393-A210-731AB76CD706}"/>
              </a:ext>
            </a:extLst>
          </p:cNvPr>
          <p:cNvSpPr>
            <a:spLocks noGrp="1"/>
          </p:cNvSpPr>
          <p:nvPr>
            <p:ph type="dt" sz="half" idx="10"/>
          </p:nvPr>
        </p:nvSpPr>
        <p:spPr/>
        <p:txBody>
          <a:bodyPr/>
          <a:lstStyle/>
          <a:p>
            <a:fld id="{540AB918-4AD7-48BA-AF48-9C23B394B55B}" type="datetimeFigureOut">
              <a:rPr lang="en-IN" smtClean="0"/>
              <a:t>18-12-2021</a:t>
            </a:fld>
            <a:endParaRPr lang="en-IN"/>
          </a:p>
        </p:txBody>
      </p:sp>
      <p:sp>
        <p:nvSpPr>
          <p:cNvPr id="6" name="Footer Placeholder 5">
            <a:extLst>
              <a:ext uri="{FF2B5EF4-FFF2-40B4-BE49-F238E27FC236}">
                <a16:creationId xmlns:a16="http://schemas.microsoft.com/office/drawing/2014/main" id="{8423C4E5-D80D-46AF-8685-B34E8AE3FA7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A94B46B-BDD5-4614-814B-C8A35D3E21FA}"/>
              </a:ext>
            </a:extLst>
          </p:cNvPr>
          <p:cNvSpPr>
            <a:spLocks noGrp="1"/>
          </p:cNvSpPr>
          <p:nvPr>
            <p:ph type="sldNum" sz="quarter" idx="12"/>
          </p:nvPr>
        </p:nvSpPr>
        <p:spPr/>
        <p:txBody>
          <a:bodyPr/>
          <a:lstStyle/>
          <a:p>
            <a:fld id="{6E6F657B-CCB9-437B-B7D7-6D958DCFF3DE}" type="slidenum">
              <a:rPr lang="en-IN" smtClean="0"/>
              <a:t>‹#›</a:t>
            </a:fld>
            <a:endParaRPr lang="en-IN"/>
          </a:p>
        </p:txBody>
      </p:sp>
    </p:spTree>
    <p:extLst>
      <p:ext uri="{BB962C8B-B14F-4D97-AF65-F5344CB8AC3E}">
        <p14:creationId xmlns:p14="http://schemas.microsoft.com/office/powerpoint/2010/main" val="787340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B71893-B347-4E36-B93F-CC6346DA97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C3B47C1-0EFF-44FD-B9F0-D3374123CB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335E641-8DFC-425A-A9E0-DD277403B8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0AB918-4AD7-48BA-AF48-9C23B394B55B}" type="datetimeFigureOut">
              <a:rPr lang="en-IN" smtClean="0"/>
              <a:t>18-12-2021</a:t>
            </a:fld>
            <a:endParaRPr lang="en-IN"/>
          </a:p>
        </p:txBody>
      </p:sp>
      <p:sp>
        <p:nvSpPr>
          <p:cNvPr id="5" name="Footer Placeholder 4">
            <a:extLst>
              <a:ext uri="{FF2B5EF4-FFF2-40B4-BE49-F238E27FC236}">
                <a16:creationId xmlns:a16="http://schemas.microsoft.com/office/drawing/2014/main" id="{F0907199-1399-4A25-9E52-5363D14080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155CA865-601F-4C21-8367-9999BA700A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6F657B-CCB9-437B-B7D7-6D958DCFF3DE}" type="slidenum">
              <a:rPr lang="en-IN" smtClean="0"/>
              <a:t>‹#›</a:t>
            </a:fld>
            <a:endParaRPr lang="en-IN"/>
          </a:p>
        </p:txBody>
      </p:sp>
    </p:spTree>
    <p:extLst>
      <p:ext uri="{BB962C8B-B14F-4D97-AF65-F5344CB8AC3E}">
        <p14:creationId xmlns:p14="http://schemas.microsoft.com/office/powerpoint/2010/main" val="8149958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heculturetrip.com/" TargetMode="External"/><Relationship Id="rId7" Type="http://schemas.openxmlformats.org/officeDocument/2006/relationships/hyperlink" Target="https://www.youtube.com/" TargetMode="External"/><Relationship Id="rId2" Type="http://schemas.openxmlformats.org/officeDocument/2006/relationships/hyperlink" Target="https://britannica.com/" TargetMode="External"/><Relationship Id="rId1" Type="http://schemas.openxmlformats.org/officeDocument/2006/relationships/slideLayout" Target="../slideLayouts/slideLayout2.xml"/><Relationship Id="rId6" Type="http://schemas.openxmlformats.org/officeDocument/2006/relationships/hyperlink" Target="http://dances.iloveindia.com/dance-elements" TargetMode="External"/><Relationship Id="rId5" Type="http://schemas.openxmlformats.org/officeDocument/2006/relationships/hyperlink" Target="https://www.incredibleindia.org/" TargetMode="External"/><Relationship Id="rId4" Type="http://schemas.openxmlformats.org/officeDocument/2006/relationships/hyperlink" Target="https://timesofindia.indiatimes.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tx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tx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7" name="Subtitle 2">
            <a:extLst>
              <a:ext uri="{FF2B5EF4-FFF2-40B4-BE49-F238E27FC236}">
                <a16:creationId xmlns:a16="http://schemas.microsoft.com/office/drawing/2014/main" id="{6D32EFBA-DE42-407A-815B-81ADB106252B}"/>
              </a:ext>
            </a:extLst>
          </p:cNvPr>
          <p:cNvSpPr>
            <a:spLocks noGrp="1"/>
          </p:cNvSpPr>
          <p:nvPr>
            <p:ph idx="1"/>
          </p:nvPr>
        </p:nvSpPr>
        <p:spPr>
          <a:xfrm>
            <a:off x="5358384" y="640081"/>
            <a:ext cx="6024654" cy="5257800"/>
          </a:xfrm>
        </p:spPr>
        <p:txBody>
          <a:bodyPr vert="horz" lIns="91440" tIns="45720" rIns="91440" bIns="45720" rtlCol="0" anchor="ctr">
            <a:normAutofit/>
          </a:bodyPr>
          <a:lstStyle/>
          <a:p>
            <a:pPr indent="-228600">
              <a:buFont typeface="Arial" panose="020B0604020202020204" pitchFamily="34" charset="0"/>
              <a:buChar char="•"/>
            </a:pPr>
            <a:r>
              <a:rPr lang="en-US" sz="3200" b="1" dirty="0"/>
              <a:t>Name – </a:t>
            </a:r>
            <a:r>
              <a:rPr lang="en-US" sz="3200" b="1" dirty="0" err="1"/>
              <a:t>Sumita</a:t>
            </a:r>
            <a:r>
              <a:rPr lang="en-US" sz="3200" b="1" dirty="0"/>
              <a:t> Shaw</a:t>
            </a:r>
          </a:p>
          <a:p>
            <a:pPr indent="-228600">
              <a:buFont typeface="Arial" panose="020B0604020202020204" pitchFamily="34" charset="0"/>
              <a:buChar char="•"/>
            </a:pPr>
            <a:r>
              <a:rPr lang="en-US" sz="3200" b="1" dirty="0"/>
              <a:t>Roll No-B/5</a:t>
            </a:r>
          </a:p>
          <a:p>
            <a:pPr indent="-228600">
              <a:buFont typeface="Arial" panose="020B0604020202020204" pitchFamily="34" charset="0"/>
              <a:buChar char="•"/>
            </a:pPr>
            <a:r>
              <a:rPr lang="en-US" sz="3200" b="1" dirty="0"/>
              <a:t>College – </a:t>
            </a:r>
            <a:r>
              <a:rPr lang="en-US" sz="3200" b="1" dirty="0" err="1"/>
              <a:t>Satyapriya</a:t>
            </a:r>
            <a:r>
              <a:rPr lang="en-US" sz="3200" b="1" dirty="0"/>
              <a:t> Roy College of Education</a:t>
            </a:r>
          </a:p>
          <a:p>
            <a:pPr indent="-228600">
              <a:buFont typeface="Arial" panose="020B0604020202020204" pitchFamily="34" charset="0"/>
              <a:buChar char="•"/>
            </a:pPr>
            <a:r>
              <a:rPr lang="en-US" sz="3200" b="1" dirty="0"/>
              <a:t>Course- EPC-2</a:t>
            </a:r>
          </a:p>
          <a:p>
            <a:pPr indent="-228600">
              <a:buFont typeface="Arial" panose="020B0604020202020204" pitchFamily="34" charset="0"/>
              <a:buChar char="•"/>
            </a:pPr>
            <a:r>
              <a:rPr lang="en-US" sz="3200" b="1"/>
              <a:t>Practicum- Prepare a </a:t>
            </a:r>
            <a:r>
              <a:rPr lang="en-US" sz="3200" b="1" dirty="0"/>
              <a:t>Pictorial Monograph </a:t>
            </a:r>
            <a:r>
              <a:rPr lang="en-US" sz="3200" b="1"/>
              <a:t>on “Various </a:t>
            </a:r>
            <a:r>
              <a:rPr lang="en-US" sz="3200" b="1" dirty="0"/>
              <a:t>Dance Forms </a:t>
            </a:r>
            <a:r>
              <a:rPr lang="en-US" sz="3200" b="1"/>
              <a:t>in India”.</a:t>
            </a:r>
            <a:endParaRPr lang="en-US" sz="3200" b="1" dirty="0"/>
          </a:p>
          <a:p>
            <a:pPr indent="-228600">
              <a:buFont typeface="Arial" panose="020B0604020202020204" pitchFamily="34" charset="0"/>
              <a:buChar char="•"/>
            </a:pPr>
            <a:endParaRPr lang="en-US" sz="2400" b="1" dirty="0"/>
          </a:p>
        </p:txBody>
      </p:sp>
    </p:spTree>
    <p:extLst>
      <p:ext uri="{BB962C8B-B14F-4D97-AF65-F5344CB8AC3E}">
        <p14:creationId xmlns:p14="http://schemas.microsoft.com/office/powerpoint/2010/main" val="2358470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0">
            <a:extLst>
              <a:ext uri="{FF2B5EF4-FFF2-40B4-BE49-F238E27FC236}">
                <a16:creationId xmlns:a16="http://schemas.microsoft.com/office/drawing/2014/main" id="{2C61293E-6EBE-43EF-A52C-9BEBFD767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1E7B423-7AA9-4D44-8F31-33AD7393A151}"/>
              </a:ext>
            </a:extLst>
          </p:cNvPr>
          <p:cNvSpPr>
            <a:spLocks noGrp="1"/>
          </p:cNvSpPr>
          <p:nvPr>
            <p:ph type="title"/>
          </p:nvPr>
        </p:nvSpPr>
        <p:spPr>
          <a:xfrm>
            <a:off x="5297762" y="329184"/>
            <a:ext cx="6251110" cy="1783080"/>
          </a:xfrm>
        </p:spPr>
        <p:txBody>
          <a:bodyPr anchor="b">
            <a:normAutofit/>
          </a:bodyPr>
          <a:lstStyle/>
          <a:p>
            <a:r>
              <a:rPr lang="en-IN" sz="7200" b="1" u="sng" dirty="0" err="1">
                <a:latin typeface="+mn-lt"/>
              </a:rPr>
              <a:t>Odissi</a:t>
            </a:r>
            <a:r>
              <a:rPr lang="en-IN" sz="7200" b="1" u="sng" dirty="0">
                <a:latin typeface="+mn-lt"/>
              </a:rPr>
              <a:t> Dance</a:t>
            </a:r>
          </a:p>
        </p:txBody>
      </p:sp>
      <p:pic>
        <p:nvPicPr>
          <p:cNvPr id="9" name="Picture 8" descr="A person dancing on a stage&#10;&#10;Description automatically generated with medium confidence">
            <a:extLst>
              <a:ext uri="{FF2B5EF4-FFF2-40B4-BE49-F238E27FC236}">
                <a16:creationId xmlns:a16="http://schemas.microsoft.com/office/drawing/2014/main" id="{E3089EFC-A728-4E8A-9A58-33634FBEE9E0}"/>
              </a:ext>
            </a:extLst>
          </p:cNvPr>
          <p:cNvPicPr>
            <a:picLocks noChangeAspect="1"/>
          </p:cNvPicPr>
          <p:nvPr/>
        </p:nvPicPr>
        <p:blipFill rotWithShape="1">
          <a:blip r:embed="rId2">
            <a:extLst>
              <a:ext uri="{28A0092B-C50C-407E-A947-70E740481C1C}">
                <a14:useLocalDpi xmlns:a14="http://schemas.microsoft.com/office/drawing/2010/main" val="0"/>
              </a:ext>
            </a:extLst>
          </a:blip>
          <a:srcRect t="2366"/>
          <a:stretch/>
        </p:blipFill>
        <p:spPr>
          <a:xfrm>
            <a:off x="0" y="242829"/>
            <a:ext cx="4327535" cy="6372342"/>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23" name="sketchy line">
            <a:extLst>
              <a:ext uri="{FF2B5EF4-FFF2-40B4-BE49-F238E27FC236}">
                <a16:creationId xmlns:a16="http://schemas.microsoft.com/office/drawing/2014/main" id="{21540236-BFD5-4A9D-8840-4703E7F768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7762" y="2374947"/>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xmln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15A174F-A60D-4B7E-A12C-47182CCF4E53}"/>
              </a:ext>
            </a:extLst>
          </p:cNvPr>
          <p:cNvSpPr>
            <a:spLocks noGrp="1"/>
          </p:cNvSpPr>
          <p:nvPr>
            <p:ph idx="1"/>
          </p:nvPr>
        </p:nvSpPr>
        <p:spPr>
          <a:xfrm>
            <a:off x="5297762" y="2706624"/>
            <a:ext cx="6251110" cy="3483864"/>
          </a:xfrm>
        </p:spPr>
        <p:txBody>
          <a:bodyPr>
            <a:normAutofit fontScale="92500" lnSpcReduction="20000"/>
          </a:bodyPr>
          <a:lstStyle/>
          <a:p>
            <a:pPr marL="0" indent="0" algn="just">
              <a:buNone/>
            </a:pPr>
            <a:r>
              <a:rPr lang="en-US" sz="1900" dirty="0"/>
              <a:t>Based on </a:t>
            </a:r>
            <a:r>
              <a:rPr lang="en-US" sz="1900" dirty="0" err="1"/>
              <a:t>Natya</a:t>
            </a:r>
            <a:r>
              <a:rPr lang="en-US" sz="1900" dirty="0"/>
              <a:t> Shastra. </a:t>
            </a:r>
            <a:r>
              <a:rPr lang="en-US" sz="1900" b="1" i="1" dirty="0" err="1"/>
              <a:t>Odissi</a:t>
            </a:r>
            <a:r>
              <a:rPr lang="en-US" sz="1900" dirty="0"/>
              <a:t> is regarded as one of the oldest surviving dance forms of India, with well preserved archaeological evidence. It has originated from Orissa and its history can be traced back to the 2nd century BC. The dance form has been extensively depicted in the sculptures of </a:t>
            </a:r>
            <a:r>
              <a:rPr lang="en-US" sz="1900" dirty="0" err="1"/>
              <a:t>Brahmeswara</a:t>
            </a:r>
            <a:r>
              <a:rPr lang="en-US" sz="1900" dirty="0"/>
              <a:t> temple and Sun Temple at Konark </a:t>
            </a:r>
            <a:r>
              <a:rPr lang="en-US" sz="1900" dirty="0" err="1"/>
              <a:t>Kelucharan</a:t>
            </a:r>
            <a:r>
              <a:rPr lang="en-US" sz="1900" dirty="0"/>
              <a:t> Mohapatra, an erstwhile </a:t>
            </a:r>
            <a:r>
              <a:rPr lang="en-US" sz="1900" dirty="0" err="1"/>
              <a:t>Goti</a:t>
            </a:r>
            <a:r>
              <a:rPr lang="en-US" sz="1900" dirty="0"/>
              <a:t> </a:t>
            </a:r>
            <a:r>
              <a:rPr lang="en-US" sz="1900" dirty="0" err="1"/>
              <a:t>Pua</a:t>
            </a:r>
            <a:r>
              <a:rPr lang="en-US" sz="1900" dirty="0"/>
              <a:t>, is the greatest exponent and guru of </a:t>
            </a:r>
            <a:r>
              <a:rPr lang="en-US" sz="1900" dirty="0" err="1"/>
              <a:t>Odissi</a:t>
            </a:r>
            <a:r>
              <a:rPr lang="en-US" sz="1900" dirty="0"/>
              <a:t>. Some of the other exponents of this dance form are </a:t>
            </a:r>
            <a:r>
              <a:rPr lang="en-US" sz="1900" dirty="0" err="1"/>
              <a:t>Indrani</a:t>
            </a:r>
            <a:r>
              <a:rPr lang="en-US" sz="1900" dirty="0"/>
              <a:t> Rehman, </a:t>
            </a:r>
            <a:r>
              <a:rPr lang="en-US" sz="1900" dirty="0" err="1"/>
              <a:t>Sonal</a:t>
            </a:r>
            <a:r>
              <a:rPr lang="en-US" sz="1900" dirty="0"/>
              <a:t> </a:t>
            </a:r>
            <a:r>
              <a:rPr lang="en-US" sz="1900" dirty="0" err="1"/>
              <a:t>Mansingh</a:t>
            </a:r>
            <a:r>
              <a:rPr lang="en-US" sz="1900" dirty="0"/>
              <a:t>, Sanjukta </a:t>
            </a:r>
            <a:r>
              <a:rPr lang="en-US" sz="1900" dirty="0" err="1"/>
              <a:t>Panigrahi</a:t>
            </a:r>
            <a:r>
              <a:rPr lang="en-US" sz="1900" dirty="0"/>
              <a:t>, </a:t>
            </a:r>
            <a:r>
              <a:rPr lang="en-US" sz="1900" dirty="0" err="1"/>
              <a:t>Protima</a:t>
            </a:r>
            <a:r>
              <a:rPr lang="en-US" sz="1900" dirty="0"/>
              <a:t> Gauri </a:t>
            </a:r>
            <a:r>
              <a:rPr lang="en-US" sz="1900" dirty="0" err="1"/>
              <a:t>Bedi</a:t>
            </a:r>
            <a:r>
              <a:rPr lang="en-US" sz="1900" dirty="0"/>
              <a:t>, Madhavi Mudgal, Guru </a:t>
            </a:r>
            <a:r>
              <a:rPr lang="en-US" sz="1900" dirty="0" err="1"/>
              <a:t>Mayathirai</a:t>
            </a:r>
            <a:r>
              <a:rPr lang="en-US" sz="1900" dirty="0"/>
              <a:t>. Guru Deva Prasad Das and Guru Durga </a:t>
            </a:r>
            <a:r>
              <a:rPr lang="en-US" sz="1900" dirty="0" err="1"/>
              <a:t>Charan</a:t>
            </a:r>
            <a:r>
              <a:rPr lang="en-US" sz="1900" dirty="0"/>
              <a:t> Das.</a:t>
            </a:r>
          </a:p>
          <a:p>
            <a:pPr marL="0" indent="0">
              <a:buNone/>
            </a:pPr>
            <a:r>
              <a:rPr lang="en-US" sz="1800" b="1" dirty="0">
                <a:effectLst/>
                <a:latin typeface="Spartan"/>
              </a:rPr>
              <a:t>Eminent Personalities:</a:t>
            </a:r>
          </a:p>
          <a:p>
            <a:pPr marL="0" indent="0">
              <a:buNone/>
            </a:pPr>
            <a:r>
              <a:rPr lang="en-IN" sz="1800" i="1" dirty="0"/>
              <a:t>1. Geeta </a:t>
            </a:r>
            <a:r>
              <a:rPr lang="en-IN" sz="1800" i="1" dirty="0" err="1"/>
              <a:t>Mahalik</a:t>
            </a:r>
            <a:r>
              <a:rPr lang="en-IN" sz="1800" i="1" dirty="0"/>
              <a:t>.</a:t>
            </a:r>
          </a:p>
          <a:p>
            <a:pPr marL="0" indent="0">
              <a:buNone/>
            </a:pPr>
            <a:r>
              <a:rPr lang="en-IN" sz="1800" i="1" dirty="0"/>
              <a:t>2. </a:t>
            </a:r>
            <a:r>
              <a:rPr lang="en-IN" sz="1800" i="1" dirty="0" err="1"/>
              <a:t>Sonal</a:t>
            </a:r>
            <a:r>
              <a:rPr lang="en-IN" sz="1800" i="1" dirty="0"/>
              <a:t> </a:t>
            </a:r>
            <a:r>
              <a:rPr lang="en-IN" sz="1800" i="1" dirty="0" err="1"/>
              <a:t>Mansingh</a:t>
            </a:r>
            <a:r>
              <a:rPr lang="en-IN" sz="1800" i="1" dirty="0"/>
              <a:t>.</a:t>
            </a:r>
          </a:p>
          <a:p>
            <a:pPr marL="0" indent="0">
              <a:buNone/>
            </a:pPr>
            <a:endParaRPr lang="en-US" sz="1500" b="1" dirty="0">
              <a:effectLst/>
              <a:latin typeface="Spartan"/>
            </a:endParaRPr>
          </a:p>
          <a:p>
            <a:pPr marL="0" indent="0">
              <a:buNone/>
            </a:pPr>
            <a:endParaRPr lang="en-IN" sz="1500" dirty="0"/>
          </a:p>
        </p:txBody>
      </p:sp>
    </p:spTree>
    <p:extLst>
      <p:ext uri="{BB962C8B-B14F-4D97-AF65-F5344CB8AC3E}">
        <p14:creationId xmlns:p14="http://schemas.microsoft.com/office/powerpoint/2010/main" val="40050763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B6ECB93-D7FF-4F09-A8ED-D4588EE7C7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BF87945-A001-489F-9D9B-7D9435F0B9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1911096"/>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BCA9CEF-607F-452F-BB8F-BB21A853FBD3}"/>
              </a:ext>
            </a:extLst>
          </p:cNvPr>
          <p:cNvSpPr>
            <a:spLocks noGrp="1"/>
          </p:cNvSpPr>
          <p:nvPr>
            <p:ph type="title"/>
          </p:nvPr>
        </p:nvSpPr>
        <p:spPr>
          <a:xfrm>
            <a:off x="838200" y="365760"/>
            <a:ext cx="10515600" cy="1325563"/>
          </a:xfrm>
        </p:spPr>
        <p:txBody>
          <a:bodyPr>
            <a:normAutofit/>
          </a:bodyPr>
          <a:lstStyle/>
          <a:p>
            <a:r>
              <a:rPr lang="en-US" sz="4800" b="1" u="sng" dirty="0">
                <a:solidFill>
                  <a:schemeClr val="bg1"/>
                </a:solidFill>
                <a:latin typeface="+mn-lt"/>
              </a:rPr>
              <a:t>FOLK DANCES OF CENTRAL INDIA</a:t>
            </a:r>
            <a:endParaRPr lang="en-IN" sz="4800" b="1" u="sng" dirty="0">
              <a:solidFill>
                <a:schemeClr val="bg1"/>
              </a:solidFill>
              <a:latin typeface="+mn-lt"/>
            </a:endParaRPr>
          </a:p>
        </p:txBody>
      </p:sp>
      <p:sp>
        <p:nvSpPr>
          <p:cNvPr id="3" name="Content Placeholder 2">
            <a:extLst>
              <a:ext uri="{FF2B5EF4-FFF2-40B4-BE49-F238E27FC236}">
                <a16:creationId xmlns:a16="http://schemas.microsoft.com/office/drawing/2014/main" id="{D51709EB-44E1-476E-8720-03619322DBDE}"/>
              </a:ext>
            </a:extLst>
          </p:cNvPr>
          <p:cNvSpPr>
            <a:spLocks noGrp="1"/>
          </p:cNvSpPr>
          <p:nvPr>
            <p:ph idx="1"/>
          </p:nvPr>
        </p:nvSpPr>
        <p:spPr>
          <a:xfrm>
            <a:off x="635726" y="2057082"/>
            <a:ext cx="5613911" cy="4209178"/>
          </a:xfrm>
        </p:spPr>
        <p:txBody>
          <a:bodyPr anchor="ctr">
            <a:normAutofit fontScale="62500" lnSpcReduction="20000"/>
          </a:bodyPr>
          <a:lstStyle/>
          <a:p>
            <a:pPr marL="0" indent="0" algn="just">
              <a:buNone/>
            </a:pPr>
            <a:r>
              <a:rPr lang="en-US" sz="2600" b="1" i="1" dirty="0"/>
              <a:t>Folk dance </a:t>
            </a:r>
            <a:r>
              <a:rPr lang="en-US" sz="2600" dirty="0"/>
              <a:t>can be defined in the simplest words as a form of dance, developed by a group of people, which reflects the traditional life of the people of a certain country or region. This form of dancing involves a group of happy people, following dance instructions given by an experienced caller. The steps are performed in certain formations, such as a circle or a straight line, by the dancers. The term folk dance is reserved and is mainly kept for dances which are, to a major degree bound, by tradition. However, with time, these dances have laid down the foundation for a number of modern dances. The multi-cultural country of India has also seen the development as well as growth of folk dances till date. The name of some of the popular folk dances of central India are as follows-</a:t>
            </a:r>
          </a:p>
          <a:p>
            <a:r>
              <a:rPr lang="fr-FR" sz="1900" b="1" dirty="0"/>
              <a:t>Gaur </a:t>
            </a:r>
            <a:r>
              <a:rPr lang="fr-FR" sz="1900" b="1" dirty="0" err="1"/>
              <a:t>Danc</a:t>
            </a:r>
            <a:r>
              <a:rPr lang="en-US" sz="1900" b="1" dirty="0"/>
              <a:t>e  </a:t>
            </a:r>
            <a:endParaRPr lang="fr-FR" sz="1900" b="1" dirty="0"/>
          </a:p>
          <a:p>
            <a:r>
              <a:rPr lang="fr-FR" sz="1900" b="1" dirty="0" err="1"/>
              <a:t>Muria</a:t>
            </a:r>
            <a:r>
              <a:rPr lang="fr-FR" sz="1900" b="1" dirty="0"/>
              <a:t> </a:t>
            </a:r>
            <a:r>
              <a:rPr lang="fr-FR" sz="1900" b="1" dirty="0" err="1"/>
              <a:t>Dances</a:t>
            </a:r>
            <a:endParaRPr lang="fr-FR" sz="1900" b="1" dirty="0"/>
          </a:p>
          <a:p>
            <a:r>
              <a:rPr lang="fr-FR" sz="1900" b="1" dirty="0" err="1"/>
              <a:t>Saila</a:t>
            </a:r>
            <a:r>
              <a:rPr lang="fr-FR" sz="1900" b="1" dirty="0"/>
              <a:t> Dance</a:t>
            </a:r>
          </a:p>
          <a:p>
            <a:r>
              <a:rPr lang="fr-FR" sz="1900" b="1" dirty="0"/>
              <a:t>Karma Dance</a:t>
            </a:r>
          </a:p>
          <a:p>
            <a:r>
              <a:rPr lang="fr-FR" sz="1900" b="1" dirty="0" err="1"/>
              <a:t>Kaksar</a:t>
            </a:r>
            <a:r>
              <a:rPr lang="fr-FR" sz="1900" b="1" dirty="0"/>
              <a:t> Dance</a:t>
            </a:r>
            <a:endParaRPr lang="en-US" sz="1900" b="1" dirty="0"/>
          </a:p>
          <a:p>
            <a:pPr marL="0" indent="0">
              <a:buNone/>
            </a:pPr>
            <a:endParaRPr lang="en-IN" sz="1200" dirty="0"/>
          </a:p>
        </p:txBody>
      </p:sp>
      <p:pic>
        <p:nvPicPr>
          <p:cNvPr id="5" name="Picture 4">
            <a:extLst>
              <a:ext uri="{FF2B5EF4-FFF2-40B4-BE49-F238E27FC236}">
                <a16:creationId xmlns:a16="http://schemas.microsoft.com/office/drawing/2014/main" id="{448463BE-0BFA-4681-B177-173F14D95D55}"/>
              </a:ext>
            </a:extLst>
          </p:cNvPr>
          <p:cNvPicPr>
            <a:picLocks noChangeAspect="1"/>
          </p:cNvPicPr>
          <p:nvPr/>
        </p:nvPicPr>
        <p:blipFill rotWithShape="1">
          <a:blip r:embed="rId2">
            <a:extLst>
              <a:ext uri="{28A0092B-C50C-407E-A947-70E740481C1C}">
                <a14:useLocalDpi xmlns:a14="http://schemas.microsoft.com/office/drawing/2010/main" val="0"/>
              </a:ext>
            </a:extLst>
          </a:blip>
          <a:srcRect t="5221" b="43032"/>
          <a:stretch/>
        </p:blipFill>
        <p:spPr>
          <a:xfrm>
            <a:off x="6335270" y="2276857"/>
            <a:ext cx="5015484" cy="3900106"/>
          </a:xfrm>
          <a:prstGeom prst="rect">
            <a:avLst/>
          </a:prstGeom>
        </p:spPr>
      </p:pic>
    </p:spTree>
    <p:extLst>
      <p:ext uri="{BB962C8B-B14F-4D97-AF65-F5344CB8AC3E}">
        <p14:creationId xmlns:p14="http://schemas.microsoft.com/office/powerpoint/2010/main" val="9973600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4CD47-2C49-47BC-8A4B-DBE62F263F58}"/>
              </a:ext>
            </a:extLst>
          </p:cNvPr>
          <p:cNvSpPr>
            <a:spLocks noGrp="1"/>
          </p:cNvSpPr>
          <p:nvPr>
            <p:ph type="title"/>
          </p:nvPr>
        </p:nvSpPr>
        <p:spPr>
          <a:xfrm>
            <a:off x="4965430" y="629268"/>
            <a:ext cx="6586491" cy="1286160"/>
          </a:xfrm>
        </p:spPr>
        <p:txBody>
          <a:bodyPr anchor="b">
            <a:noAutofit/>
          </a:bodyPr>
          <a:lstStyle/>
          <a:p>
            <a:r>
              <a:rPr lang="en-US" sz="4800" b="1" u="sng" dirty="0">
                <a:latin typeface="+mn-lt"/>
              </a:rPr>
              <a:t>Folk Dances of North Eastern India</a:t>
            </a:r>
            <a:endParaRPr lang="en-IN" sz="4800" b="1" u="sng" dirty="0">
              <a:latin typeface="+mn-lt"/>
            </a:endParaRPr>
          </a:p>
        </p:txBody>
      </p:sp>
      <p:sp>
        <p:nvSpPr>
          <p:cNvPr id="3" name="Content Placeholder 2">
            <a:extLst>
              <a:ext uri="{FF2B5EF4-FFF2-40B4-BE49-F238E27FC236}">
                <a16:creationId xmlns:a16="http://schemas.microsoft.com/office/drawing/2014/main" id="{9EEB0FF9-2D80-4D38-80FC-5A8E815E42DB}"/>
              </a:ext>
            </a:extLst>
          </p:cNvPr>
          <p:cNvSpPr>
            <a:spLocks noGrp="1"/>
          </p:cNvSpPr>
          <p:nvPr>
            <p:ph idx="1"/>
          </p:nvPr>
        </p:nvSpPr>
        <p:spPr>
          <a:xfrm>
            <a:off x="4739212" y="2274614"/>
            <a:ext cx="6812709" cy="4143598"/>
          </a:xfrm>
        </p:spPr>
        <p:txBody>
          <a:bodyPr anchor="ctr">
            <a:normAutofit fontScale="47500" lnSpcReduction="20000"/>
          </a:bodyPr>
          <a:lstStyle/>
          <a:p>
            <a:pPr marL="0" indent="0" algn="just">
              <a:lnSpc>
                <a:spcPct val="120000"/>
              </a:lnSpc>
              <a:buNone/>
            </a:pPr>
            <a:r>
              <a:rPr lang="en-US" sz="3300" dirty="0"/>
              <a:t>India has a rich and varied collection of folk dances. In fact, these dances form a very important part of the life of most Indians, in terms of entertainment and celebration, particularly those living in the rural areas. India folk dances are originated from the ordinary people of a society or region and today, serve to reflect the diversity in the country’s tradition and culture. There are so many folk dances found in different states of India that trying count their number seems to be a Herculean task. So, here we are mentioning some of the popular folk dances of North East India which are as follows:-</a:t>
            </a:r>
          </a:p>
          <a:p>
            <a:r>
              <a:rPr lang="en-US" sz="2200" b="1" dirty="0"/>
              <a:t>Naga Dances (Naga land)</a:t>
            </a:r>
          </a:p>
          <a:p>
            <a:r>
              <a:rPr lang="en-US" sz="2200" b="1" dirty="0"/>
              <a:t>Bihu (Assam)</a:t>
            </a:r>
          </a:p>
          <a:p>
            <a:r>
              <a:rPr lang="en-US" sz="2200" b="1" dirty="0" err="1"/>
              <a:t>Hajgiri</a:t>
            </a:r>
            <a:r>
              <a:rPr lang="en-US" sz="2200" b="1" dirty="0"/>
              <a:t> (Tripura)</a:t>
            </a:r>
          </a:p>
          <a:p>
            <a:r>
              <a:rPr lang="en-US" sz="2200" b="1" dirty="0"/>
              <a:t>Thang-ta &amp; </a:t>
            </a:r>
            <a:r>
              <a:rPr lang="en-US" sz="2200" b="1" dirty="0" err="1"/>
              <a:t>Dhol-Cholom</a:t>
            </a:r>
            <a:r>
              <a:rPr lang="en-US" sz="2200" b="1" dirty="0"/>
              <a:t> (Manipur)</a:t>
            </a:r>
          </a:p>
          <a:p>
            <a:r>
              <a:rPr lang="en-US" sz="2200" b="1" dirty="0" err="1"/>
              <a:t>Nongkrem</a:t>
            </a:r>
            <a:r>
              <a:rPr lang="en-US" sz="2200" b="1" dirty="0"/>
              <a:t> (Meghalaya)</a:t>
            </a:r>
          </a:p>
          <a:p>
            <a:r>
              <a:rPr lang="en-US" sz="2200" b="1" dirty="0"/>
              <a:t>Folk Dance of Arunachal Pradesh</a:t>
            </a:r>
          </a:p>
          <a:p>
            <a:r>
              <a:rPr lang="en-US" sz="2200" b="1" dirty="0"/>
              <a:t>Folk Dances of Sikkim</a:t>
            </a:r>
            <a:endParaRPr lang="en-IN" sz="2200" b="1" dirty="0"/>
          </a:p>
        </p:txBody>
      </p:sp>
      <p:pic>
        <p:nvPicPr>
          <p:cNvPr id="5" name="Picture 4">
            <a:extLst>
              <a:ext uri="{FF2B5EF4-FFF2-40B4-BE49-F238E27FC236}">
                <a16:creationId xmlns:a16="http://schemas.microsoft.com/office/drawing/2014/main" id="{305B1ABC-AF5F-4B61-A925-D249896E28A8}"/>
              </a:ext>
            </a:extLst>
          </p:cNvPr>
          <p:cNvPicPr>
            <a:picLocks noChangeAspect="1"/>
          </p:cNvPicPr>
          <p:nvPr/>
        </p:nvPicPr>
        <p:blipFill rotWithShape="1">
          <a:blip r:embed="rId2">
            <a:extLst>
              <a:ext uri="{28A0092B-C50C-407E-A947-70E740481C1C}">
                <a14:useLocalDpi xmlns:a14="http://schemas.microsoft.com/office/drawing/2010/main" val="0"/>
              </a:ext>
            </a:extLst>
          </a:blip>
          <a:srcRect l="16490" r="15917"/>
          <a:stretch/>
        </p:blipFill>
        <p:spPr>
          <a:xfrm>
            <a:off x="20" y="10"/>
            <a:ext cx="4635571" cy="6857990"/>
          </a:xfrm>
          <a:prstGeom prst="rect">
            <a:avLst/>
          </a:prstGeom>
          <a:effectLst/>
        </p:spPr>
      </p:pic>
      <p:cxnSp>
        <p:nvCxnSpPr>
          <p:cNvPr id="10" name="Straight Connector 9">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DCAE6E"/>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3721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B332581-3AD8-4BD6-8685-0F256DDAA5DA}"/>
              </a:ext>
            </a:extLst>
          </p:cNvPr>
          <p:cNvSpPr>
            <a:spLocks noGrp="1"/>
          </p:cNvSpPr>
          <p:nvPr>
            <p:ph type="title"/>
          </p:nvPr>
        </p:nvSpPr>
        <p:spPr>
          <a:xfrm>
            <a:off x="1156851" y="637762"/>
            <a:ext cx="9888496" cy="900131"/>
          </a:xfrm>
        </p:spPr>
        <p:txBody>
          <a:bodyPr anchor="t">
            <a:normAutofit/>
          </a:bodyPr>
          <a:lstStyle/>
          <a:p>
            <a:r>
              <a:rPr lang="en-US" sz="4800" b="1" u="sng" dirty="0">
                <a:solidFill>
                  <a:schemeClr val="bg1"/>
                </a:solidFill>
                <a:latin typeface="+mn-lt"/>
              </a:rPr>
              <a:t>Folk Dances of South India</a:t>
            </a:r>
            <a:endParaRPr lang="en-IN" sz="4800" b="1" u="sng" dirty="0">
              <a:solidFill>
                <a:schemeClr val="bg1"/>
              </a:solidFill>
              <a:latin typeface="+mn-lt"/>
            </a:endParaRPr>
          </a:p>
        </p:txBody>
      </p:sp>
      <p:sp>
        <p:nvSpPr>
          <p:cNvPr id="10" name="Rectangle 9">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A08ABEB-6AFA-4F37-946B-7BC1AAF47754}"/>
              </a:ext>
            </a:extLst>
          </p:cNvPr>
          <p:cNvSpPr>
            <a:spLocks noGrp="1"/>
          </p:cNvSpPr>
          <p:nvPr>
            <p:ph idx="1"/>
          </p:nvPr>
        </p:nvSpPr>
        <p:spPr>
          <a:xfrm>
            <a:off x="1155548" y="2217343"/>
            <a:ext cx="9880893" cy="3959619"/>
          </a:xfrm>
        </p:spPr>
        <p:txBody>
          <a:bodyPr anchor="ctr">
            <a:normAutofit/>
          </a:bodyPr>
          <a:lstStyle/>
          <a:p>
            <a:pPr marL="0" indent="0" algn="just">
              <a:buNone/>
            </a:pPr>
            <a:r>
              <a:rPr lang="en-US" sz="2000" b="1" i="1" dirty="0"/>
              <a:t>Folk Dances  </a:t>
            </a:r>
            <a:r>
              <a:rPr lang="en-US" sz="2000" dirty="0"/>
              <a:t>in India have made great contribution in the development of the classical dance forms of the country. They are less complex in technique, than their Classical counterparts, but do follow a broad set of rules, which vary from one dance to another. Folk dances serve as an important part of the life of many Indians, as entertainment options, particularly those who live in the rural areas. There are so many folk dances and their variations that can be found in India that trying to count their number is almost impossible. However, we can broadly divide them into seven regions, namely Central India, Eastern India, North East India, Northern India, North West India, South India and South West India. In this section, we would acquaint ourselves with the popular folk dances of South India Like:-</a:t>
            </a:r>
          </a:p>
          <a:p>
            <a:r>
              <a:rPr lang="en-US" sz="2000" b="1" dirty="0" err="1"/>
              <a:t>Padayani</a:t>
            </a:r>
            <a:r>
              <a:rPr lang="en-US" sz="2000" b="1" dirty="0"/>
              <a:t> or </a:t>
            </a:r>
            <a:r>
              <a:rPr lang="en-US" sz="2000" b="1" dirty="0" err="1"/>
              <a:t>Paddeni</a:t>
            </a:r>
            <a:r>
              <a:rPr lang="en-US" sz="2000" b="1" dirty="0"/>
              <a:t> (Kerala)</a:t>
            </a:r>
          </a:p>
          <a:p>
            <a:r>
              <a:rPr lang="en-US" sz="2000" b="1" dirty="0" err="1"/>
              <a:t>Kummi</a:t>
            </a:r>
            <a:r>
              <a:rPr lang="en-US" sz="2000" b="1" dirty="0"/>
              <a:t> and </a:t>
            </a:r>
            <a:r>
              <a:rPr lang="en-US" sz="2000" b="1" dirty="0" err="1"/>
              <a:t>Kolattam</a:t>
            </a:r>
            <a:r>
              <a:rPr lang="en-US" sz="2000" b="1" dirty="0"/>
              <a:t> (Tamil Nadu)</a:t>
            </a:r>
          </a:p>
          <a:p>
            <a:r>
              <a:rPr lang="en-US" sz="2000" b="1" dirty="0" err="1"/>
              <a:t>Kargam</a:t>
            </a:r>
            <a:r>
              <a:rPr lang="en-US" sz="2000" b="1" dirty="0"/>
              <a:t> and Puli </a:t>
            </a:r>
            <a:r>
              <a:rPr lang="en-US" sz="2000" b="1" dirty="0" err="1"/>
              <a:t>Vesham</a:t>
            </a:r>
            <a:r>
              <a:rPr lang="en-US" sz="2000" b="1" dirty="0"/>
              <a:t> (Tamil Nadu)</a:t>
            </a:r>
            <a:endParaRPr lang="en-IN" sz="2000" b="1" dirty="0"/>
          </a:p>
        </p:txBody>
      </p:sp>
    </p:spTree>
    <p:extLst>
      <p:ext uri="{BB962C8B-B14F-4D97-AF65-F5344CB8AC3E}">
        <p14:creationId xmlns:p14="http://schemas.microsoft.com/office/powerpoint/2010/main" val="8313594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74495-167A-48AC-AC03-F85B6E3301F4}"/>
              </a:ext>
            </a:extLst>
          </p:cNvPr>
          <p:cNvSpPr>
            <a:spLocks noGrp="1"/>
          </p:cNvSpPr>
          <p:nvPr>
            <p:ph type="title"/>
          </p:nvPr>
        </p:nvSpPr>
        <p:spPr>
          <a:xfrm>
            <a:off x="804672" y="1445494"/>
            <a:ext cx="3863121" cy="4376572"/>
          </a:xfrm>
        </p:spPr>
        <p:txBody>
          <a:bodyPr anchor="ctr">
            <a:normAutofit/>
          </a:bodyPr>
          <a:lstStyle/>
          <a:p>
            <a:r>
              <a:rPr lang="en-IN" sz="6000" b="1" u="sng" dirty="0">
                <a:latin typeface="+mn-lt"/>
              </a:rPr>
              <a:t>Conclusion</a:t>
            </a:r>
          </a:p>
        </p:txBody>
      </p:sp>
      <p:sp>
        <p:nvSpPr>
          <p:cNvPr id="27" name="Freeform: Shape 26">
            <a:extLst>
              <a:ext uri="{FF2B5EF4-FFF2-40B4-BE49-F238E27FC236}">
                <a16:creationId xmlns:a16="http://schemas.microsoft.com/office/drawing/2014/main" id="{DFF2AC85-FAA0-4844-813F-83C04D738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7636" y="0"/>
            <a:ext cx="7281316" cy="6858000"/>
          </a:xfrm>
          <a:custGeom>
            <a:avLst/>
            <a:gdLst>
              <a:gd name="connsiteX0" fmla="*/ 361354 w 7281316"/>
              <a:gd name="connsiteY0" fmla="*/ 0 h 6858000"/>
              <a:gd name="connsiteX1" fmla="*/ 7281316 w 7281316"/>
              <a:gd name="connsiteY1" fmla="*/ 0 h 6858000"/>
              <a:gd name="connsiteX2" fmla="*/ 7281316 w 7281316"/>
              <a:gd name="connsiteY2" fmla="*/ 6858000 h 6858000"/>
              <a:gd name="connsiteX3" fmla="*/ 696735 w 7281316"/>
              <a:gd name="connsiteY3" fmla="*/ 6858000 h 6858000"/>
              <a:gd name="connsiteX4" fmla="*/ 690849 w 7281316"/>
              <a:gd name="connsiteY4" fmla="*/ 6842426 h 6858000"/>
              <a:gd name="connsiteX5" fmla="*/ 335637 w 7281316"/>
              <a:gd name="connsiteY5" fmla="*/ 9472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81316" h="6858000">
                <a:moveTo>
                  <a:pt x="361354" y="0"/>
                </a:moveTo>
                <a:lnTo>
                  <a:pt x="7281316" y="0"/>
                </a:lnTo>
                <a:lnTo>
                  <a:pt x="7281316" y="6858000"/>
                </a:lnTo>
                <a:lnTo>
                  <a:pt x="696735" y="6858000"/>
                </a:lnTo>
                <a:lnTo>
                  <a:pt x="690849" y="6842426"/>
                </a:lnTo>
                <a:cubicBezTo>
                  <a:pt x="-65870" y="4704140"/>
                  <a:pt x="-226206" y="2374054"/>
                  <a:pt x="335637" y="9472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89CC0F1E-BAA2-47B1-8F83-7ECB9FD9E0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9558" y="0"/>
            <a:ext cx="6999394" cy="6858000"/>
          </a:xfrm>
          <a:custGeom>
            <a:avLst/>
            <a:gdLst>
              <a:gd name="connsiteX0" fmla="*/ 6999394 w 6999394"/>
              <a:gd name="connsiteY0" fmla="*/ 0 h 6858000"/>
              <a:gd name="connsiteX1" fmla="*/ 6999394 w 6999394"/>
              <a:gd name="connsiteY1" fmla="*/ 6858000 h 6858000"/>
              <a:gd name="connsiteX2" fmla="*/ 717029 w 6999394"/>
              <a:gd name="connsiteY2" fmla="*/ 6858000 h 6858000"/>
              <a:gd name="connsiteX3" fmla="*/ 623642 w 6999394"/>
              <a:gd name="connsiteY3" fmla="*/ 6599363 h 6858000"/>
              <a:gd name="connsiteX4" fmla="*/ 319533 w 6999394"/>
              <a:gd name="connsiteY4" fmla="*/ 193787 h 6858000"/>
              <a:gd name="connsiteX5" fmla="*/ 371685 w 6999394"/>
              <a:gd name="connsiteY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999394" h="6858000">
                <a:moveTo>
                  <a:pt x="6999394" y="0"/>
                </a:moveTo>
                <a:lnTo>
                  <a:pt x="6999394" y="6858000"/>
                </a:lnTo>
                <a:lnTo>
                  <a:pt x="717029" y="6858000"/>
                </a:lnTo>
                <a:lnTo>
                  <a:pt x="623642" y="6599363"/>
                </a:lnTo>
                <a:cubicBezTo>
                  <a:pt x="-67685" y="4563346"/>
                  <a:pt x="-206622" y="2355719"/>
                  <a:pt x="319533" y="193787"/>
                </a:cubicBezTo>
                <a:lnTo>
                  <a:pt x="371685" y="1"/>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2A2846D-2820-4357-A832-D66178C21985}"/>
              </a:ext>
            </a:extLst>
          </p:cNvPr>
          <p:cNvSpPr>
            <a:spLocks noGrp="1"/>
          </p:cNvSpPr>
          <p:nvPr>
            <p:ph idx="1"/>
          </p:nvPr>
        </p:nvSpPr>
        <p:spPr>
          <a:xfrm>
            <a:off x="6096000" y="1399032"/>
            <a:ext cx="5501834" cy="4471416"/>
          </a:xfrm>
        </p:spPr>
        <p:txBody>
          <a:bodyPr anchor="ctr">
            <a:normAutofit fontScale="92500" lnSpcReduction="10000"/>
          </a:bodyPr>
          <a:lstStyle/>
          <a:p>
            <a:pPr marL="0" indent="0" algn="just">
              <a:buNone/>
            </a:pPr>
            <a:r>
              <a:rPr lang="en-US" sz="3500" dirty="0">
                <a:solidFill>
                  <a:schemeClr val="bg1"/>
                </a:solidFill>
              </a:rPr>
              <a:t>Dance has traditionally been an important part of religion and culture in India. According to Indian legend, the gods invented dance. Dancing is one of the most revered Hindu arts be cause it incorporates melody, drama, form and line. Gestures, body positions and head movements are emphasized in Indian dance</a:t>
            </a:r>
            <a:r>
              <a:rPr lang="en-US" sz="2200" dirty="0">
                <a:solidFill>
                  <a:schemeClr val="bg1"/>
                </a:solidFill>
              </a:rPr>
              <a:t>.</a:t>
            </a:r>
            <a:endParaRPr lang="en-IN" sz="2200" dirty="0">
              <a:solidFill>
                <a:schemeClr val="bg1"/>
              </a:solidFill>
            </a:endParaRPr>
          </a:p>
        </p:txBody>
      </p:sp>
    </p:spTree>
    <p:extLst>
      <p:ext uri="{BB962C8B-B14F-4D97-AF65-F5344CB8AC3E}">
        <p14:creationId xmlns:p14="http://schemas.microsoft.com/office/powerpoint/2010/main" val="78348392"/>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8132D8F-6BEE-40A8-8E73-110FDE5440BA}"/>
              </a:ext>
            </a:extLst>
          </p:cNvPr>
          <p:cNvSpPr>
            <a:spLocks noGrp="1"/>
          </p:cNvSpPr>
          <p:nvPr>
            <p:ph type="title"/>
          </p:nvPr>
        </p:nvSpPr>
        <p:spPr>
          <a:xfrm>
            <a:off x="838200" y="627451"/>
            <a:ext cx="9888496" cy="900131"/>
          </a:xfrm>
        </p:spPr>
        <p:txBody>
          <a:bodyPr anchor="t">
            <a:normAutofit/>
          </a:bodyPr>
          <a:lstStyle/>
          <a:p>
            <a:r>
              <a:rPr lang="en-IN" sz="4800" b="1" u="sng" dirty="0">
                <a:solidFill>
                  <a:schemeClr val="bg1"/>
                </a:solidFill>
                <a:latin typeface="+mn-lt"/>
              </a:rPr>
              <a:t>References</a:t>
            </a:r>
          </a:p>
        </p:txBody>
      </p:sp>
      <p:sp>
        <p:nvSpPr>
          <p:cNvPr id="10" name="Rectangle 9">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7">
            <a:extLst>
              <a:ext uri="{FF2B5EF4-FFF2-40B4-BE49-F238E27FC236}">
                <a16:creationId xmlns:a16="http://schemas.microsoft.com/office/drawing/2014/main" id="{EF311E78-07A2-4D0A-82CE-52821F72204E}"/>
              </a:ext>
            </a:extLst>
          </p:cNvPr>
          <p:cNvSpPr>
            <a:spLocks noChangeArrowheads="1"/>
          </p:cNvSpPr>
          <p:nvPr/>
        </p:nvSpPr>
        <p:spPr bwMode="auto">
          <a:xfrm>
            <a:off x="838200" y="2479110"/>
            <a:ext cx="9644692"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1) Six classical Dances of India. Retrieved from </a:t>
            </a:r>
            <a:r>
              <a:rPr kumimoji="0" lang="en-US" altLang="en-US" sz="1800" b="0" i="0" u="none" strike="noStrike" cap="none" normalizeH="0" baseline="0" dirty="0">
                <a:ln>
                  <a:noFill/>
                </a:ln>
                <a:solidFill>
                  <a:schemeClr val="tx1"/>
                </a:solidFill>
                <a:effectLst/>
                <a:latin typeface="Arial" panose="020B0604020202020204" pitchFamily="34" charset="0"/>
                <a:hlinkClick r:id="rId2"/>
              </a:rPr>
              <a:t>https://Britannica.com</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2) An Introduction to India’s Classical Dance Forms. Retrieved from </a:t>
            </a:r>
            <a:r>
              <a:rPr kumimoji="0" lang="en-US" altLang="en-US" sz="1800" b="0" i="0" u="none" strike="noStrike" cap="none" normalizeH="0" baseline="0" dirty="0">
                <a:ln>
                  <a:noFill/>
                </a:ln>
                <a:solidFill>
                  <a:schemeClr val="tx1"/>
                </a:solidFill>
                <a:effectLst/>
                <a:latin typeface="Arial" panose="020B0604020202020204" pitchFamily="34" charset="0"/>
                <a:hlinkClick r:id="rId3"/>
              </a:rPr>
              <a:t>https://theculturetrip.com</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3) A walk through India: the famous classical Indian dance forms and their state of origin.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dirty="0">
                <a:latin typeface="Arial" panose="020B0604020202020204" pitchFamily="34" charset="0"/>
              </a:rPr>
              <a:t>    </a:t>
            </a:r>
            <a:r>
              <a:rPr kumimoji="0" lang="en-US" altLang="en-US" sz="1800" b="0" i="0" u="none" strike="noStrike" cap="none" normalizeH="0" baseline="0" dirty="0">
                <a:ln>
                  <a:noFill/>
                </a:ln>
                <a:solidFill>
                  <a:schemeClr val="tx1"/>
                </a:solidFill>
                <a:effectLst/>
                <a:latin typeface="Arial" panose="020B0604020202020204" pitchFamily="34" charset="0"/>
              </a:rPr>
              <a:t>Retrieved from </a:t>
            </a:r>
            <a:r>
              <a:rPr kumimoji="0" lang="en-US" altLang="en-US" sz="1800" b="0" i="0" u="none" strike="noStrike" cap="none" normalizeH="0" baseline="0" dirty="0">
                <a:ln>
                  <a:noFill/>
                </a:ln>
                <a:solidFill>
                  <a:schemeClr val="tx1"/>
                </a:solidFill>
                <a:effectLst/>
                <a:latin typeface="Arial" panose="020B0604020202020204" pitchFamily="34" charset="0"/>
                <a:hlinkClick r:id="rId4"/>
              </a:rPr>
              <a:t>https://timesofindia.indiatimes.com</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4) Dance Forms. Retrieved from </a:t>
            </a:r>
            <a:r>
              <a:rPr kumimoji="0" lang="en-US" altLang="en-US" sz="1800" b="0" i="0" u="none" strike="noStrike" cap="none" normalizeH="0" baseline="0" dirty="0">
                <a:ln>
                  <a:noFill/>
                </a:ln>
                <a:solidFill>
                  <a:schemeClr val="tx1"/>
                </a:solidFill>
                <a:effectLst/>
                <a:latin typeface="Arial" panose="020B0604020202020204" pitchFamily="34" charset="0"/>
                <a:hlinkClick r:id="rId5"/>
              </a:rPr>
              <a:t>https://www.incredibleindia.org</a:t>
            </a:r>
            <a:endParaRPr kumimoji="0" lang="en-US" altLang="en-US" sz="1800" b="0" i="0" u="none" strike="noStrike" cap="none" normalizeH="0" baseline="0" dirty="0">
              <a:ln>
                <a:noFill/>
              </a:ln>
              <a:solidFill>
                <a:schemeClr val="tx1"/>
              </a:solidFill>
              <a:effectLst/>
              <a:latin typeface="Arial" panose="020B0604020202020204" pitchFamily="34" charset="0"/>
            </a:endParaRPr>
          </a:p>
          <a:p>
            <a:r>
              <a:rPr lang="en-US" dirty="0">
                <a:latin typeface="Arial" panose="020B0604020202020204" pitchFamily="34" charset="0"/>
                <a:cs typeface="Arial" panose="020B0604020202020204" pitchFamily="34" charset="0"/>
                <a:hlinkClick r:id="rId6"/>
              </a:rPr>
              <a:t>5) </a:t>
            </a:r>
            <a:r>
              <a:rPr lang="en-IN" dirty="0">
                <a:latin typeface="Arial" panose="020B0604020202020204" pitchFamily="34" charset="0"/>
                <a:cs typeface="Arial" panose="020B0604020202020204" pitchFamily="34" charset="0"/>
                <a:hlinkClick r:id="rId6"/>
              </a:rPr>
              <a:t>http://dances.iloveindia.com/dance-elements</a:t>
            </a:r>
            <a:endParaRPr lang="en-IN"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hlinkClick r:id="rId7"/>
              </a:rPr>
              <a:t>6) </a:t>
            </a:r>
            <a:r>
              <a:rPr lang="en-IN" dirty="0">
                <a:latin typeface="Arial" panose="020B0604020202020204" pitchFamily="34" charset="0"/>
                <a:cs typeface="Arial" panose="020B0604020202020204" pitchFamily="34" charset="0"/>
                <a:hlinkClick r:id="rId7"/>
              </a:rPr>
              <a:t>https://www.youtube.com/</a:t>
            </a:r>
            <a:endParaRPr lang="en-IN" dirty="0">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2400" b="0" i="0" u="none" strike="noStrike" cap="none" normalizeH="0" baseline="0" dirty="0">
                <a:ln>
                  <a:noFill/>
                </a:ln>
                <a:solidFill>
                  <a:schemeClr val="tx1"/>
                </a:solidFill>
                <a:effectLst/>
                <a:latin typeface="Arial" panose="020B060402020202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46181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8" name="Rectangle 63">
            <a:extLst>
              <a:ext uri="{FF2B5EF4-FFF2-40B4-BE49-F238E27FC236}">
                <a16:creationId xmlns:a16="http://schemas.microsoft.com/office/drawing/2014/main" id="{657F69E0-C4B0-4BEC-A689-4F8D877F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400431A4-8157-4EF6-8B32-BFCC93977175}"/>
              </a:ext>
            </a:extLst>
          </p:cNvPr>
          <p:cNvPicPr>
            <a:picLocks noChangeAspect="1"/>
          </p:cNvPicPr>
          <p:nvPr/>
        </p:nvPicPr>
        <p:blipFill rotWithShape="1">
          <a:blip r:embed="rId2">
            <a:alphaModFix amt="50000"/>
            <a:extLst>
              <a:ext uri="{28A0092B-C50C-407E-A947-70E740481C1C}">
                <a14:useLocalDpi xmlns:a14="http://schemas.microsoft.com/office/drawing/2010/main" val="0"/>
              </a:ext>
            </a:extLst>
          </a:blip>
          <a:srcRect l="11919" r="19653" b="-1"/>
          <a:stretch/>
        </p:blipFill>
        <p:spPr>
          <a:xfrm>
            <a:off x="863620" y="203598"/>
            <a:ext cx="10779740" cy="6065122"/>
          </a:xfrm>
          <a:prstGeom prst="rect">
            <a:avLst/>
          </a:prstGeom>
        </p:spPr>
      </p:pic>
      <p:sp>
        <p:nvSpPr>
          <p:cNvPr id="2" name="Title 1">
            <a:extLst>
              <a:ext uri="{FF2B5EF4-FFF2-40B4-BE49-F238E27FC236}">
                <a16:creationId xmlns:a16="http://schemas.microsoft.com/office/drawing/2014/main" id="{18A1D8B9-C3D0-445C-AB87-048B4E3E8F33}"/>
              </a:ext>
            </a:extLst>
          </p:cNvPr>
          <p:cNvSpPr>
            <a:spLocks noGrp="1"/>
          </p:cNvSpPr>
          <p:nvPr>
            <p:ph type="ctrTitle"/>
          </p:nvPr>
        </p:nvSpPr>
        <p:spPr>
          <a:xfrm>
            <a:off x="2035968" y="1199123"/>
            <a:ext cx="9144000" cy="3187788"/>
          </a:xfrm>
        </p:spPr>
        <p:txBody>
          <a:bodyPr vert="horz" lIns="91440" tIns="45720" rIns="91440" bIns="45720" rtlCol="0">
            <a:normAutofit/>
          </a:bodyPr>
          <a:lstStyle/>
          <a:p>
            <a:r>
              <a:rPr lang="en-US" sz="6600" b="1" dirty="0">
                <a:solidFill>
                  <a:srgbClr val="FFFFFF"/>
                </a:solidFill>
                <a:latin typeface="+mn-lt"/>
              </a:rPr>
              <a:t>Dance forms in India</a:t>
            </a:r>
          </a:p>
        </p:txBody>
      </p:sp>
      <p:sp>
        <p:nvSpPr>
          <p:cNvPr id="69" name="sketchy line">
            <a:extLst>
              <a:ext uri="{FF2B5EF4-FFF2-40B4-BE49-F238E27FC236}">
                <a16:creationId xmlns:a16="http://schemas.microsoft.com/office/drawing/2014/main" id="{9F6380B4-6A1C-481E-8408-B4E6C75B9B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4368623"/>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rgbClr val="FFFFFF">
              <a:alpha val="75000"/>
            </a:srgbClr>
          </a:solidFill>
          <a:ln w="44450" cap="rnd">
            <a:solidFill>
              <a:srgbClr val="FFFFFF">
                <a:alpha val="75000"/>
              </a:srgbClr>
            </a:solidFill>
            <a:round/>
            <a:extLst>
              <a:ext uri="{C807C97D-BFC1-408E-A445-0C87EB9F89A2}">
                <ask:lineSketchStyleProps xmlns:ask="http://schemas.microsoft.com/office/drawing/2018/sketchyshapes" xmln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0221100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86454B7-7C66-4018-A0A5-918D4AC95EBE}"/>
              </a:ext>
            </a:extLst>
          </p:cNvPr>
          <p:cNvSpPr>
            <a:spLocks noGrp="1"/>
          </p:cNvSpPr>
          <p:nvPr>
            <p:ph type="title"/>
          </p:nvPr>
        </p:nvSpPr>
        <p:spPr>
          <a:xfrm>
            <a:off x="1156851" y="637762"/>
            <a:ext cx="9888496" cy="900131"/>
          </a:xfrm>
        </p:spPr>
        <p:txBody>
          <a:bodyPr anchor="t">
            <a:normAutofit/>
          </a:bodyPr>
          <a:lstStyle/>
          <a:p>
            <a:r>
              <a:rPr lang="en-IN" sz="4800" b="1" dirty="0">
                <a:solidFill>
                  <a:schemeClr val="bg1"/>
                </a:solidFill>
                <a:latin typeface="+mn-lt"/>
              </a:rPr>
              <a:t>Dance in Indian Land</a:t>
            </a:r>
          </a:p>
        </p:txBody>
      </p:sp>
      <p:sp>
        <p:nvSpPr>
          <p:cNvPr id="10" name="Rectangle 9">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B4F7945-5F10-48C6-9997-CA12F5F6B21B}"/>
              </a:ext>
            </a:extLst>
          </p:cNvPr>
          <p:cNvSpPr>
            <a:spLocks noGrp="1"/>
          </p:cNvSpPr>
          <p:nvPr>
            <p:ph idx="1"/>
          </p:nvPr>
        </p:nvSpPr>
        <p:spPr>
          <a:xfrm>
            <a:off x="1155548" y="2112835"/>
            <a:ext cx="9880893" cy="4486081"/>
          </a:xfrm>
        </p:spPr>
        <p:txBody>
          <a:bodyPr>
            <a:noAutofit/>
          </a:bodyPr>
          <a:lstStyle/>
          <a:p>
            <a:pPr algn="just"/>
            <a:r>
              <a:rPr lang="en-US" sz="2400" dirty="0"/>
              <a:t>India is a land of diversities. Various climatic conditions have made India a diverse country. In all spheres of Indian life diversities are clearly visible. These diversities have made the Indian culture a unique one. Like all other aspects of life, the dance forms of India are also varied and different. There are many types of dance forms in India, from those which are deeply religious in content to those which are performed on small occasions</a:t>
            </a:r>
          </a:p>
          <a:p>
            <a:pPr algn="just"/>
            <a:r>
              <a:rPr lang="en-US" sz="2400" dirty="0"/>
              <a:t>The Classical dances of India are usually spiritual in content. Though the folk dances of India are also spiritual and religious in content but the main force behind the folk dances of India is the celebratory mood. Dances are a form of coherent expression of human feelings. Like the Indian culture, Indian classical dances are equally diverse in nature. Each dance form can be traced to different parts of the country. Each form represents the culture and ethos of a particular region or a group of people.</a:t>
            </a:r>
            <a:endParaRPr lang="en-IN" sz="2400" dirty="0"/>
          </a:p>
        </p:txBody>
      </p:sp>
    </p:spTree>
    <p:extLst>
      <p:ext uri="{BB962C8B-B14F-4D97-AF65-F5344CB8AC3E}">
        <p14:creationId xmlns:p14="http://schemas.microsoft.com/office/powerpoint/2010/main" val="4153273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0383" y="0"/>
            <a:ext cx="8451607"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0"/>
            <a:ext cx="37451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8AE211A-49DF-4913-A880-ACFCFCC0C84E}"/>
              </a:ext>
            </a:extLst>
          </p:cNvPr>
          <p:cNvSpPr>
            <a:spLocks noGrp="1"/>
          </p:cNvSpPr>
          <p:nvPr>
            <p:ph type="title"/>
          </p:nvPr>
        </p:nvSpPr>
        <p:spPr>
          <a:xfrm>
            <a:off x="114642" y="2160749"/>
            <a:ext cx="3625741" cy="3499822"/>
          </a:xfrm>
        </p:spPr>
        <p:txBody>
          <a:bodyPr anchor="t">
            <a:normAutofit/>
          </a:bodyPr>
          <a:lstStyle/>
          <a:p>
            <a:r>
              <a:rPr lang="en-US" b="1" dirty="0">
                <a:solidFill>
                  <a:schemeClr val="bg1"/>
                </a:solidFill>
                <a:latin typeface="+mn-lt"/>
              </a:rPr>
              <a:t>History of Indian classical dances</a:t>
            </a:r>
            <a:endParaRPr lang="en-IN" b="1" dirty="0">
              <a:solidFill>
                <a:schemeClr val="bg1"/>
              </a:solidFill>
              <a:latin typeface="+mn-lt"/>
            </a:endParaRPr>
          </a:p>
        </p:txBody>
      </p:sp>
      <p:sp>
        <p:nvSpPr>
          <p:cNvPr id="16" name="Rectangle 15">
            <a:extLst>
              <a:ext uri="{FF2B5EF4-FFF2-40B4-BE49-F238E27FC236}">
                <a16:creationId xmlns:a16="http://schemas.microsoft.com/office/drawing/2014/main" id="{B8EAE243-3A9F-4A46-B0D9-04C723A8A1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733" y="643465"/>
            <a:ext cx="457200" cy="457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6">
            <a:extLst>
              <a:ext uri="{FF2B5EF4-FFF2-40B4-BE49-F238E27FC236}">
                <a16:creationId xmlns:a16="http://schemas.microsoft.com/office/drawing/2014/main" id="{D2614421-0CF0-4D4D-8E55-C440D2D82E3E}"/>
              </a:ext>
            </a:extLst>
          </p:cNvPr>
          <p:cNvSpPr>
            <a:spLocks noGrp="1"/>
          </p:cNvSpPr>
          <p:nvPr>
            <p:ph idx="1"/>
          </p:nvPr>
        </p:nvSpPr>
        <p:spPr>
          <a:xfrm>
            <a:off x="4654732" y="850052"/>
            <a:ext cx="6390623" cy="5326911"/>
          </a:xfrm>
        </p:spPr>
        <p:txBody>
          <a:bodyPr>
            <a:normAutofit/>
          </a:bodyPr>
          <a:lstStyle/>
          <a:p>
            <a:r>
              <a:rPr lang="en-IN" sz="2400" dirty="0"/>
              <a:t>Bharatnatyam (</a:t>
            </a:r>
            <a:r>
              <a:rPr lang="en-IN" sz="2400" dirty="0" err="1"/>
              <a:t>Dasi</a:t>
            </a:r>
            <a:r>
              <a:rPr lang="en-IN" sz="2400" dirty="0"/>
              <a:t> </a:t>
            </a:r>
            <a:r>
              <a:rPr lang="en-IN" sz="2400" dirty="0" err="1"/>
              <a:t>Attam</a:t>
            </a:r>
            <a:r>
              <a:rPr lang="en-IN" sz="2400" dirty="0"/>
              <a:t>)</a:t>
            </a:r>
          </a:p>
          <a:p>
            <a:r>
              <a:rPr lang="en-IN" sz="2400" dirty="0"/>
              <a:t>Kuchipudi (Brahmin story telling)</a:t>
            </a:r>
          </a:p>
          <a:p>
            <a:r>
              <a:rPr lang="en-IN" sz="2400" dirty="0"/>
              <a:t>Kathakali (half-Aryan and half-Dravidian)</a:t>
            </a:r>
          </a:p>
          <a:p>
            <a:r>
              <a:rPr lang="en-IN" sz="2400" dirty="0"/>
              <a:t>Kathak ('</a:t>
            </a:r>
            <a:r>
              <a:rPr lang="en-IN" sz="2400" dirty="0" err="1"/>
              <a:t>katha</a:t>
            </a:r>
            <a:r>
              <a:rPr lang="en-IN" sz="2400" dirty="0"/>
              <a:t>' meaning story) </a:t>
            </a:r>
          </a:p>
          <a:p>
            <a:r>
              <a:rPr lang="en-IN" sz="2400" dirty="0"/>
              <a:t>Manipuri (</a:t>
            </a:r>
            <a:r>
              <a:rPr lang="en-IN" sz="2400" dirty="0" err="1"/>
              <a:t>Gandharvas</a:t>
            </a:r>
            <a:r>
              <a:rPr lang="en-IN" sz="2400" dirty="0"/>
              <a:t> and the Goddess of Dawn)</a:t>
            </a:r>
          </a:p>
          <a:p>
            <a:r>
              <a:rPr lang="en-IN" sz="2400" dirty="0"/>
              <a:t>Odissi (temples and religion)</a:t>
            </a:r>
          </a:p>
        </p:txBody>
      </p:sp>
    </p:spTree>
    <p:extLst>
      <p:ext uri="{BB962C8B-B14F-4D97-AF65-F5344CB8AC3E}">
        <p14:creationId xmlns:p14="http://schemas.microsoft.com/office/powerpoint/2010/main" val="100129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D009D6D5-DAC2-4A8B-A17A-E206B9012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6C3D087-8640-4056-AF0A-31176F1DC2C9}"/>
              </a:ext>
            </a:extLst>
          </p:cNvPr>
          <p:cNvSpPr>
            <a:spLocks noGrp="1"/>
          </p:cNvSpPr>
          <p:nvPr>
            <p:ph type="title"/>
          </p:nvPr>
        </p:nvSpPr>
        <p:spPr>
          <a:xfrm>
            <a:off x="603778" y="0"/>
            <a:ext cx="5251316" cy="1807305"/>
          </a:xfrm>
        </p:spPr>
        <p:txBody>
          <a:bodyPr>
            <a:normAutofit/>
          </a:bodyPr>
          <a:lstStyle/>
          <a:p>
            <a:r>
              <a:rPr lang="en-IN" b="1" u="sng" dirty="0"/>
              <a:t>SOME CLASSICAL </a:t>
            </a:r>
            <a:r>
              <a:rPr lang="en-IN" b="1" u="sng"/>
              <a:t>DANCE </a:t>
            </a:r>
            <a:r>
              <a:rPr lang="en-US" b="1" u="sng"/>
              <a:t>FORMS</a:t>
            </a:r>
            <a:r>
              <a:rPr lang="en-IN" b="1" u="sng"/>
              <a:t>:</a:t>
            </a:r>
            <a:endParaRPr lang="en-IN" b="1" u="sng" dirty="0"/>
          </a:p>
        </p:txBody>
      </p:sp>
      <p:sp>
        <p:nvSpPr>
          <p:cNvPr id="3" name="Content Placeholder 2">
            <a:extLst>
              <a:ext uri="{FF2B5EF4-FFF2-40B4-BE49-F238E27FC236}">
                <a16:creationId xmlns:a16="http://schemas.microsoft.com/office/drawing/2014/main" id="{68CB712F-3846-4D0F-8D9E-F3E66A598A66}"/>
              </a:ext>
            </a:extLst>
          </p:cNvPr>
          <p:cNvSpPr>
            <a:spLocks noGrp="1"/>
          </p:cNvSpPr>
          <p:nvPr>
            <p:ph idx="1"/>
          </p:nvPr>
        </p:nvSpPr>
        <p:spPr>
          <a:xfrm>
            <a:off x="509288" y="2013994"/>
            <a:ext cx="4971684" cy="4290290"/>
          </a:xfrm>
        </p:spPr>
        <p:txBody>
          <a:bodyPr anchor="t">
            <a:normAutofit fontScale="32500" lnSpcReduction="20000"/>
          </a:bodyPr>
          <a:lstStyle/>
          <a:p>
            <a:pPr marL="0" indent="0">
              <a:buNone/>
            </a:pPr>
            <a:r>
              <a:rPr lang="en-IN" sz="10100" b="1" u="sng" dirty="0" err="1"/>
              <a:t>Bharatnatyam</a:t>
            </a:r>
            <a:r>
              <a:rPr lang="en-IN" sz="10100" b="1" u="sng" dirty="0"/>
              <a:t> Dance</a:t>
            </a:r>
          </a:p>
          <a:p>
            <a:pPr marL="0" indent="0" algn="just">
              <a:buNone/>
            </a:pPr>
            <a:r>
              <a:rPr lang="en-US" sz="5500" dirty="0"/>
              <a:t>Native to Tamil Nadu (a state in Southern India). </a:t>
            </a:r>
            <a:r>
              <a:rPr lang="en-US" sz="5500" b="1" i="1" dirty="0"/>
              <a:t>Bharatanatyam</a:t>
            </a:r>
            <a:r>
              <a:rPr lang="en-US" sz="5500" dirty="0"/>
              <a:t> is one of the popular Indian classical dance forms previously referred to as Sade, </a:t>
            </a:r>
            <a:r>
              <a:rPr lang="en-US" sz="5500" dirty="0" err="1"/>
              <a:t>Dasiattam</a:t>
            </a:r>
            <a:r>
              <a:rPr lang="en-US" sz="5500" dirty="0"/>
              <a:t> and </a:t>
            </a:r>
            <a:r>
              <a:rPr lang="en-US" sz="5500" dirty="0" err="1"/>
              <a:t>Thanjavut</a:t>
            </a:r>
            <a:r>
              <a:rPr lang="en-US" sz="5500" dirty="0"/>
              <a:t> Natyam demands unconditional and complete dedication from the performer. The dynamic and earthy style of this dance makes it one of the most chosen forms of Indian classical dance. Although Bharatanatyam is predominantly performed by women, men are also known to engage in it. While the women wear a typical sari in the dance performance, men have bare chest and wear a dhoti outfit in the lower part of the body.</a:t>
            </a:r>
          </a:p>
          <a:p>
            <a:pPr marL="0" indent="0" fontAlgn="base">
              <a:buNone/>
            </a:pPr>
            <a:r>
              <a:rPr lang="en-US" sz="4500" b="1" dirty="0">
                <a:effectLst/>
                <a:latin typeface="Spartan"/>
              </a:rPr>
              <a:t>Eminent Personalities in the field of Bharatanatyam :</a:t>
            </a:r>
          </a:p>
          <a:p>
            <a:pPr marL="342900" indent="-342900" fontAlgn="base">
              <a:buAutoNum type="arabicPeriod"/>
            </a:pPr>
            <a:r>
              <a:rPr lang="en-US" sz="4500" i="1" dirty="0">
                <a:effectLst/>
                <a:latin typeface="Spartan"/>
              </a:rPr>
              <a:t>Rukmini Devi</a:t>
            </a:r>
          </a:p>
          <a:p>
            <a:pPr marL="342900" indent="-342900" fontAlgn="base">
              <a:buFont typeface="Arial" panose="020B0604020202020204" pitchFamily="34" charset="0"/>
              <a:buAutoNum type="arabicPeriod"/>
            </a:pPr>
            <a:r>
              <a:rPr lang="en-IN" sz="4500" i="1" dirty="0">
                <a:effectLst/>
                <a:latin typeface="Spartan"/>
              </a:rPr>
              <a:t>Padma Subrahmanyam</a:t>
            </a:r>
          </a:p>
          <a:p>
            <a:pPr marL="342900" indent="-342900" fontAlgn="base">
              <a:buFont typeface="Arial" panose="020B0604020202020204" pitchFamily="34" charset="0"/>
              <a:buAutoNum type="arabicPeriod"/>
            </a:pPr>
            <a:r>
              <a:rPr lang="en-IN" sz="4500" i="1" dirty="0" err="1">
                <a:effectLst/>
                <a:latin typeface="Spartan"/>
              </a:rPr>
              <a:t>Alarmel</a:t>
            </a:r>
            <a:r>
              <a:rPr lang="en-IN" sz="4500" i="1" dirty="0">
                <a:effectLst/>
                <a:latin typeface="Spartan"/>
              </a:rPr>
              <a:t> Valli</a:t>
            </a:r>
          </a:p>
          <a:p>
            <a:pPr marL="342900" indent="-342900" fontAlgn="base">
              <a:buFont typeface="Arial" panose="020B0604020202020204" pitchFamily="34" charset="0"/>
              <a:buAutoNum type="arabicPeriod"/>
            </a:pPr>
            <a:endParaRPr lang="en-IN" sz="1600" dirty="0">
              <a:effectLst/>
              <a:latin typeface="Spartan"/>
            </a:endParaRPr>
          </a:p>
          <a:p>
            <a:pPr marL="342900" indent="-342900" fontAlgn="base">
              <a:buFont typeface="Arial" panose="020B0604020202020204" pitchFamily="34" charset="0"/>
              <a:buAutoNum type="arabicPeriod"/>
            </a:pPr>
            <a:endParaRPr lang="en-IN" sz="1400" dirty="0">
              <a:effectLst/>
              <a:latin typeface="Spartan"/>
            </a:endParaRPr>
          </a:p>
          <a:p>
            <a:pPr marL="342900" indent="-342900" fontAlgn="base">
              <a:buAutoNum type="arabicPeriod"/>
            </a:pPr>
            <a:endParaRPr lang="en-US" sz="1400" b="1" dirty="0">
              <a:effectLst/>
              <a:latin typeface="Spartan"/>
            </a:endParaRPr>
          </a:p>
          <a:p>
            <a:pPr marL="0" indent="0">
              <a:buNone/>
            </a:pPr>
            <a:endParaRPr lang="en-IN" sz="1400" dirty="0"/>
          </a:p>
        </p:txBody>
      </p:sp>
      <p:pic>
        <p:nvPicPr>
          <p:cNvPr id="7" name="Picture 6">
            <a:extLst>
              <a:ext uri="{FF2B5EF4-FFF2-40B4-BE49-F238E27FC236}">
                <a16:creationId xmlns:a16="http://schemas.microsoft.com/office/drawing/2014/main" id="{01D3B348-E551-426F-B0F1-DFA69C5CD821}"/>
              </a:ext>
            </a:extLst>
          </p:cNvPr>
          <p:cNvPicPr>
            <a:picLocks noChangeAspect="1"/>
          </p:cNvPicPr>
          <p:nvPr/>
        </p:nvPicPr>
        <p:blipFill rotWithShape="1">
          <a:blip r:embed="rId2">
            <a:extLst>
              <a:ext uri="{28A0092B-C50C-407E-A947-70E740481C1C}">
                <a14:useLocalDpi xmlns:a14="http://schemas.microsoft.com/office/drawing/2010/main" val="0"/>
              </a:ext>
            </a:extLst>
          </a:blip>
          <a:srcRect l="17681" r="13848" b="-2"/>
          <a:stretch/>
        </p:blipFill>
        <p:spPr>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Tree>
    <p:extLst>
      <p:ext uri="{BB962C8B-B14F-4D97-AF65-F5344CB8AC3E}">
        <p14:creationId xmlns:p14="http://schemas.microsoft.com/office/powerpoint/2010/main" val="3017544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D009D6D5-DAC2-4A8B-A17A-E206B9012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19BD05F-C053-440D-B80C-63C0B18793C5}"/>
              </a:ext>
            </a:extLst>
          </p:cNvPr>
          <p:cNvSpPr>
            <a:spLocks noGrp="1"/>
          </p:cNvSpPr>
          <p:nvPr>
            <p:ph type="title"/>
          </p:nvPr>
        </p:nvSpPr>
        <p:spPr>
          <a:xfrm>
            <a:off x="974851" y="274902"/>
            <a:ext cx="5251316" cy="1807305"/>
          </a:xfrm>
        </p:spPr>
        <p:txBody>
          <a:bodyPr>
            <a:normAutofit/>
          </a:bodyPr>
          <a:lstStyle/>
          <a:p>
            <a:r>
              <a:rPr lang="en-US" sz="4800" b="1" u="sng" dirty="0">
                <a:latin typeface="+mn-lt"/>
              </a:rPr>
              <a:t>K</a:t>
            </a:r>
            <a:r>
              <a:rPr lang="en-IN" sz="4800" b="1" u="sng" dirty="0" err="1">
                <a:latin typeface="+mn-lt"/>
              </a:rPr>
              <a:t>athak</a:t>
            </a:r>
            <a:r>
              <a:rPr lang="en-IN" sz="4800" b="1" u="sng" dirty="0">
                <a:latin typeface="+mn-lt"/>
              </a:rPr>
              <a:t> Dance</a:t>
            </a:r>
            <a:r>
              <a:rPr lang="en-IN" sz="4800" b="1" dirty="0">
                <a:latin typeface="+mn-lt"/>
              </a:rPr>
              <a:t> </a:t>
            </a:r>
          </a:p>
        </p:txBody>
      </p:sp>
      <p:sp>
        <p:nvSpPr>
          <p:cNvPr id="3" name="Content Placeholder 2">
            <a:extLst>
              <a:ext uri="{FF2B5EF4-FFF2-40B4-BE49-F238E27FC236}">
                <a16:creationId xmlns:a16="http://schemas.microsoft.com/office/drawing/2014/main" id="{AA9E11DC-FDDB-4493-9FC4-8D1855DDFD05}"/>
              </a:ext>
            </a:extLst>
          </p:cNvPr>
          <p:cNvSpPr>
            <a:spLocks noGrp="1"/>
          </p:cNvSpPr>
          <p:nvPr>
            <p:ph idx="1"/>
          </p:nvPr>
        </p:nvSpPr>
        <p:spPr>
          <a:xfrm>
            <a:off x="971803" y="1821327"/>
            <a:ext cx="4619621" cy="4440136"/>
          </a:xfrm>
        </p:spPr>
        <p:txBody>
          <a:bodyPr>
            <a:noAutofit/>
          </a:bodyPr>
          <a:lstStyle/>
          <a:p>
            <a:pPr marL="0" indent="0" algn="just">
              <a:buNone/>
            </a:pPr>
            <a:r>
              <a:rPr lang="en-US" sz="2400" b="1" i="1" dirty="0"/>
              <a:t>Kathak</a:t>
            </a:r>
            <a:r>
              <a:rPr lang="en-US" sz="2400" dirty="0"/>
              <a:t>, which originated in northern India, represents one of the eight forms of Indian classical dances. The name Kathak has been derived from the Sanskrit word ‘</a:t>
            </a:r>
            <a:r>
              <a:rPr lang="en-US" sz="2400" dirty="0" err="1"/>
              <a:t>katha</a:t>
            </a:r>
            <a:r>
              <a:rPr lang="en-US" sz="2400" dirty="0"/>
              <a:t>', meaning story. Thus, '</a:t>
            </a:r>
            <a:r>
              <a:rPr lang="en-US" sz="2400" dirty="0" err="1"/>
              <a:t>katthaka</a:t>
            </a:r>
            <a:r>
              <a:rPr lang="en-US" sz="2400" dirty="0"/>
              <a:t>' means the one who tells a story. Kathak focuses more on the footwork of the dancer.</a:t>
            </a:r>
          </a:p>
          <a:p>
            <a:pPr marL="0" indent="0">
              <a:buNone/>
            </a:pPr>
            <a:r>
              <a:rPr lang="en-US" sz="2400" b="1" dirty="0">
                <a:effectLst/>
                <a:latin typeface="Spartan"/>
              </a:rPr>
              <a:t>Eminent Personalities:</a:t>
            </a:r>
          </a:p>
          <a:p>
            <a:pPr marL="514350" indent="-514350">
              <a:buAutoNum type="arabicPeriod"/>
            </a:pPr>
            <a:r>
              <a:rPr lang="en-IN" sz="2400" i="1" dirty="0"/>
              <a:t>Pandit </a:t>
            </a:r>
            <a:r>
              <a:rPr lang="en-IN" sz="2400" i="1" dirty="0" err="1"/>
              <a:t>Birju</a:t>
            </a:r>
            <a:r>
              <a:rPr lang="en-IN" sz="2400" i="1" dirty="0"/>
              <a:t> Maharaj</a:t>
            </a:r>
          </a:p>
          <a:p>
            <a:pPr marL="514350" indent="-514350">
              <a:buAutoNum type="arabicPeriod"/>
            </a:pPr>
            <a:r>
              <a:rPr lang="en-IN" sz="2400" i="1" dirty="0"/>
              <a:t>Shambhu Maharaj</a:t>
            </a:r>
          </a:p>
        </p:txBody>
      </p:sp>
      <p:pic>
        <p:nvPicPr>
          <p:cNvPr id="5" name="Picture 4" descr="A person and person dancing&#10;&#10;Description automatically generated with medium confidence">
            <a:extLst>
              <a:ext uri="{FF2B5EF4-FFF2-40B4-BE49-F238E27FC236}">
                <a16:creationId xmlns:a16="http://schemas.microsoft.com/office/drawing/2014/main" id="{16100EE5-10C4-46C5-AE2F-37A76409C5C0}"/>
              </a:ext>
            </a:extLst>
          </p:cNvPr>
          <p:cNvPicPr>
            <a:picLocks noChangeAspect="1"/>
          </p:cNvPicPr>
          <p:nvPr/>
        </p:nvPicPr>
        <p:blipFill rotWithShape="1">
          <a:blip r:embed="rId2">
            <a:extLst>
              <a:ext uri="{28A0092B-C50C-407E-A947-70E740481C1C}">
                <a14:useLocalDpi xmlns:a14="http://schemas.microsoft.com/office/drawing/2010/main" val="0"/>
              </a:ext>
            </a:extLst>
          </a:blip>
          <a:srcRect l="26869" r="7921"/>
          <a:stretch/>
        </p:blipFill>
        <p:spPr>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Tree>
    <p:extLst>
      <p:ext uri="{BB962C8B-B14F-4D97-AF65-F5344CB8AC3E}">
        <p14:creationId xmlns:p14="http://schemas.microsoft.com/office/powerpoint/2010/main" val="1300710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0"/>
            <a:ext cx="6095990"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9C93ADA-FF11-4895-9135-B4A3B6DB6ECF}"/>
              </a:ext>
            </a:extLst>
          </p:cNvPr>
          <p:cNvSpPr>
            <a:spLocks noGrp="1"/>
          </p:cNvSpPr>
          <p:nvPr>
            <p:ph type="title"/>
          </p:nvPr>
        </p:nvSpPr>
        <p:spPr>
          <a:xfrm>
            <a:off x="951872" y="980969"/>
            <a:ext cx="4778367" cy="1509682"/>
          </a:xfrm>
        </p:spPr>
        <p:txBody>
          <a:bodyPr anchor="t">
            <a:noAutofit/>
          </a:bodyPr>
          <a:lstStyle/>
          <a:p>
            <a:r>
              <a:rPr lang="en-IN" sz="4800" b="1" u="sng" dirty="0" err="1">
                <a:solidFill>
                  <a:schemeClr val="bg1"/>
                </a:solidFill>
                <a:latin typeface="+mn-lt"/>
              </a:rPr>
              <a:t>Kuchi</a:t>
            </a:r>
            <a:r>
              <a:rPr lang="en-US" sz="4800" b="1" u="sng" dirty="0">
                <a:solidFill>
                  <a:schemeClr val="bg1"/>
                </a:solidFill>
                <a:latin typeface="+mn-lt"/>
              </a:rPr>
              <a:t>p</a:t>
            </a:r>
            <a:r>
              <a:rPr lang="en-IN" sz="4800" b="1" u="sng" dirty="0" err="1">
                <a:solidFill>
                  <a:schemeClr val="bg1"/>
                </a:solidFill>
                <a:latin typeface="+mn-lt"/>
              </a:rPr>
              <a:t>udi</a:t>
            </a:r>
            <a:r>
              <a:rPr lang="en-IN" sz="4800" b="1" u="sng" dirty="0">
                <a:solidFill>
                  <a:schemeClr val="bg1"/>
                </a:solidFill>
                <a:latin typeface="+mn-lt"/>
              </a:rPr>
              <a:t> Dance </a:t>
            </a:r>
          </a:p>
        </p:txBody>
      </p:sp>
      <p:sp>
        <p:nvSpPr>
          <p:cNvPr id="31" name="Rectangle 30">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5990"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34650" y="1244812"/>
            <a:ext cx="457200" cy="457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A group of people dancing&#10;&#10;Description automatically generated">
            <a:extLst>
              <a:ext uri="{FF2B5EF4-FFF2-40B4-BE49-F238E27FC236}">
                <a16:creationId xmlns:a16="http://schemas.microsoft.com/office/drawing/2014/main" id="{FD75994B-CAF8-47EE-A31A-6F5BABA986F5}"/>
              </a:ext>
            </a:extLst>
          </p:cNvPr>
          <p:cNvPicPr>
            <a:picLocks noChangeAspect="1"/>
          </p:cNvPicPr>
          <p:nvPr/>
        </p:nvPicPr>
        <p:blipFill rotWithShape="1">
          <a:blip r:embed="rId2">
            <a:extLst>
              <a:ext uri="{28A0092B-C50C-407E-A947-70E740481C1C}">
                <a14:useLocalDpi xmlns:a14="http://schemas.microsoft.com/office/drawing/2010/main" val="0"/>
              </a:ext>
            </a:extLst>
          </a:blip>
          <a:srcRect l="5724" r="3318" b="-1"/>
          <a:stretch/>
        </p:blipFill>
        <p:spPr>
          <a:xfrm>
            <a:off x="1155557" y="2591063"/>
            <a:ext cx="4284420" cy="2476745"/>
          </a:xfrm>
          <a:prstGeom prst="rect">
            <a:avLst/>
          </a:prstGeom>
        </p:spPr>
      </p:pic>
      <p:sp>
        <p:nvSpPr>
          <p:cNvPr id="7" name="Content Placeholder 6">
            <a:extLst>
              <a:ext uri="{FF2B5EF4-FFF2-40B4-BE49-F238E27FC236}">
                <a16:creationId xmlns:a16="http://schemas.microsoft.com/office/drawing/2014/main" id="{0F910A26-C120-44B3-A402-388E5966ABDB}"/>
              </a:ext>
            </a:extLst>
          </p:cNvPr>
          <p:cNvSpPr>
            <a:spLocks noGrp="1"/>
          </p:cNvSpPr>
          <p:nvPr>
            <p:ph idx="1"/>
          </p:nvPr>
        </p:nvSpPr>
        <p:spPr>
          <a:xfrm>
            <a:off x="6752022" y="1447788"/>
            <a:ext cx="4293333" cy="4763295"/>
          </a:xfrm>
        </p:spPr>
        <p:txBody>
          <a:bodyPr anchor="t">
            <a:normAutofit fontScale="92500" lnSpcReduction="10000"/>
          </a:bodyPr>
          <a:lstStyle/>
          <a:p>
            <a:pPr marL="0" indent="0" algn="just">
              <a:buNone/>
            </a:pPr>
            <a:r>
              <a:rPr lang="en-US" sz="2400" b="1" i="1" dirty="0" err="1"/>
              <a:t>Kuchipudi</a:t>
            </a:r>
            <a:r>
              <a:rPr lang="en-US" sz="2400" dirty="0"/>
              <a:t> was introduced as a dance drama, but its present day dispensation tells a different story altogether. It has now been reduced only to dance form, with the drama missing completely. With proficient training and knowledge, the </a:t>
            </a:r>
            <a:r>
              <a:rPr lang="en-US" sz="2400" dirty="0" err="1"/>
              <a:t>Kuchipudi</a:t>
            </a:r>
            <a:r>
              <a:rPr lang="en-US" sz="2400" dirty="0"/>
              <a:t> dancers have started presenting the dance form in their individualistic ways, today. In the present times, majority of the </a:t>
            </a:r>
            <a:r>
              <a:rPr lang="en-US" sz="2400" dirty="0" err="1"/>
              <a:t>Kuchipudi</a:t>
            </a:r>
            <a:r>
              <a:rPr lang="en-US" sz="2400" dirty="0"/>
              <a:t> dancers are women.</a:t>
            </a:r>
          </a:p>
          <a:p>
            <a:pPr marL="0" indent="0">
              <a:buNone/>
            </a:pPr>
            <a:r>
              <a:rPr lang="en-US" sz="2400" b="1" dirty="0">
                <a:effectLst/>
                <a:latin typeface="Spartan"/>
              </a:rPr>
              <a:t>Eminent Personalities:</a:t>
            </a:r>
          </a:p>
          <a:p>
            <a:pPr marL="0" indent="0">
              <a:buNone/>
            </a:pPr>
            <a:r>
              <a:rPr lang="fi-FI" sz="2400" i="1" dirty="0"/>
              <a:t>1. Mallika Sarabhai.</a:t>
            </a:r>
          </a:p>
          <a:p>
            <a:pPr marL="0" indent="0">
              <a:buNone/>
            </a:pPr>
            <a:r>
              <a:rPr lang="fi-FI" sz="2400" i="1" dirty="0"/>
              <a:t>2. V. Satyanarayana Sarma</a:t>
            </a:r>
          </a:p>
          <a:p>
            <a:pPr marL="0" indent="0">
              <a:buNone/>
            </a:pPr>
            <a:endParaRPr lang="en-US" sz="2000" b="1" dirty="0">
              <a:effectLst/>
              <a:latin typeface="Spartan"/>
            </a:endParaRPr>
          </a:p>
          <a:p>
            <a:pPr marL="0" indent="0">
              <a:buNone/>
            </a:pPr>
            <a:endParaRPr lang="en-IN" sz="2000" dirty="0"/>
          </a:p>
        </p:txBody>
      </p:sp>
    </p:spTree>
    <p:extLst>
      <p:ext uri="{BB962C8B-B14F-4D97-AF65-F5344CB8AC3E}">
        <p14:creationId xmlns:p14="http://schemas.microsoft.com/office/powerpoint/2010/main" val="3410620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EDA4ED61-E4FD-4D6B-A4F2-A3CE6F066BAE}"/>
              </a:ext>
            </a:extLst>
          </p:cNvPr>
          <p:cNvPicPr>
            <a:picLocks noChangeAspect="1"/>
          </p:cNvPicPr>
          <p:nvPr/>
        </p:nvPicPr>
        <p:blipFill rotWithShape="1">
          <a:blip r:embed="rId2">
            <a:extLst>
              <a:ext uri="{28A0092B-C50C-407E-A947-70E740481C1C}">
                <a14:useLocalDpi xmlns:a14="http://schemas.microsoft.com/office/drawing/2010/main" val="0"/>
              </a:ext>
            </a:extLst>
          </a:blip>
          <a:srcRect l="10310" r="10731"/>
          <a:stretch/>
        </p:blipFill>
        <p:spPr>
          <a:xfrm>
            <a:off x="2522358" y="-26750"/>
            <a:ext cx="9669642" cy="6857990"/>
          </a:xfrm>
          <a:prstGeom prst="rect">
            <a:avLst/>
          </a:prstGeom>
        </p:spPr>
      </p:pic>
      <p:sp>
        <p:nvSpPr>
          <p:cNvPr id="12" name="Rectangle 11">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EFC52BF-D62C-42FF-A1AC-B2B496B7562F}"/>
              </a:ext>
            </a:extLst>
          </p:cNvPr>
          <p:cNvSpPr>
            <a:spLocks noGrp="1"/>
          </p:cNvSpPr>
          <p:nvPr>
            <p:ph type="title"/>
          </p:nvPr>
        </p:nvSpPr>
        <p:spPr>
          <a:xfrm>
            <a:off x="973008" y="308575"/>
            <a:ext cx="4252130" cy="1851151"/>
          </a:xfrm>
        </p:spPr>
        <p:txBody>
          <a:bodyPr>
            <a:normAutofit/>
          </a:bodyPr>
          <a:lstStyle/>
          <a:p>
            <a:r>
              <a:rPr lang="en-IN" sz="4800" b="1" u="sng" dirty="0">
                <a:latin typeface="+mn-lt"/>
              </a:rPr>
              <a:t>Manipuri</a:t>
            </a:r>
            <a:r>
              <a:rPr lang="en-US" sz="4800" b="1" u="sng" dirty="0">
                <a:latin typeface="+mn-lt"/>
              </a:rPr>
              <a:t> </a:t>
            </a:r>
            <a:r>
              <a:rPr lang="en-IN" sz="4800" b="1" u="sng" dirty="0">
                <a:latin typeface="+mn-lt"/>
              </a:rPr>
              <a:t>Dance</a:t>
            </a:r>
          </a:p>
        </p:txBody>
      </p:sp>
      <p:sp>
        <p:nvSpPr>
          <p:cNvPr id="3" name="Content Placeholder 2">
            <a:extLst>
              <a:ext uri="{FF2B5EF4-FFF2-40B4-BE49-F238E27FC236}">
                <a16:creationId xmlns:a16="http://schemas.microsoft.com/office/drawing/2014/main" id="{C73EBE8B-F463-46C5-B6D9-C61A6D601F20}"/>
              </a:ext>
            </a:extLst>
          </p:cNvPr>
          <p:cNvSpPr>
            <a:spLocks noGrp="1"/>
          </p:cNvSpPr>
          <p:nvPr>
            <p:ph idx="1"/>
          </p:nvPr>
        </p:nvSpPr>
        <p:spPr>
          <a:xfrm>
            <a:off x="980440" y="1934644"/>
            <a:ext cx="3822189" cy="4313439"/>
          </a:xfrm>
        </p:spPr>
        <p:txBody>
          <a:bodyPr anchor="t">
            <a:normAutofit lnSpcReduction="10000"/>
          </a:bodyPr>
          <a:lstStyle/>
          <a:p>
            <a:pPr marL="0" indent="0" algn="just">
              <a:buNone/>
            </a:pPr>
            <a:r>
              <a:rPr lang="en-US" sz="1800" b="1" i="1" dirty="0"/>
              <a:t>Manipuri</a:t>
            </a:r>
            <a:r>
              <a:rPr lang="en-US" sz="1800" dirty="0"/>
              <a:t> is the classical dance from the Manipur region in the North East. Very much religious and associated to Vaishnav cult of Hinduism, the art form primarily depicts episodes from the life of Lord Vishnu. Manipuri dance style is multifaceted and ranges from the softest feminine to the vigorous masculine. Dignified grace is found in every aspect and the range it offers in technique, rhythm and tempo which makes a Manipuri an absorbing and exhilarating experience.</a:t>
            </a:r>
          </a:p>
          <a:p>
            <a:pPr marL="0" indent="0">
              <a:buNone/>
            </a:pPr>
            <a:r>
              <a:rPr lang="en-US" sz="1800" b="1" dirty="0">
                <a:effectLst/>
                <a:latin typeface="Spartan"/>
              </a:rPr>
              <a:t>Eminent Personalities:</a:t>
            </a:r>
          </a:p>
          <a:p>
            <a:pPr marL="0" indent="0">
              <a:buNone/>
            </a:pPr>
            <a:r>
              <a:rPr lang="en-IN" sz="1800" i="1" dirty="0"/>
              <a:t>1. </a:t>
            </a:r>
            <a:r>
              <a:rPr lang="en-IN" sz="1800" i="1" dirty="0" err="1"/>
              <a:t>Yumlembam</a:t>
            </a:r>
            <a:r>
              <a:rPr lang="en-IN" sz="1800" i="1" dirty="0"/>
              <a:t> </a:t>
            </a:r>
            <a:r>
              <a:rPr lang="en-IN" sz="1800" i="1" dirty="0" err="1"/>
              <a:t>Gambhini</a:t>
            </a:r>
            <a:r>
              <a:rPr lang="en-IN" sz="1800" i="1" dirty="0"/>
              <a:t> Devi.</a:t>
            </a:r>
          </a:p>
          <a:p>
            <a:pPr marL="0" indent="0" algn="l">
              <a:buNone/>
            </a:pPr>
            <a:r>
              <a:rPr lang="en-IN" sz="1800" i="1" dirty="0"/>
              <a:t>2. Guru Bipin Sinha.</a:t>
            </a:r>
          </a:p>
          <a:p>
            <a:pPr marL="0" indent="0">
              <a:buNone/>
            </a:pPr>
            <a:endParaRPr lang="en-US" sz="1700" b="1" dirty="0">
              <a:effectLst/>
              <a:latin typeface="Spartan"/>
            </a:endParaRPr>
          </a:p>
          <a:p>
            <a:pPr marL="0" indent="0">
              <a:buNone/>
            </a:pPr>
            <a:endParaRPr lang="en-IN" sz="1700" dirty="0"/>
          </a:p>
        </p:txBody>
      </p:sp>
    </p:spTree>
    <p:extLst>
      <p:ext uri="{BB962C8B-B14F-4D97-AF65-F5344CB8AC3E}">
        <p14:creationId xmlns:p14="http://schemas.microsoft.com/office/powerpoint/2010/main" val="19670225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D231B-0AC2-405B-95BB-B83FE38FFF6A}"/>
              </a:ext>
            </a:extLst>
          </p:cNvPr>
          <p:cNvSpPr>
            <a:spLocks noGrp="1"/>
          </p:cNvSpPr>
          <p:nvPr>
            <p:ph type="title"/>
          </p:nvPr>
        </p:nvSpPr>
        <p:spPr>
          <a:xfrm>
            <a:off x="376640" y="365124"/>
            <a:ext cx="5771606" cy="1777103"/>
          </a:xfrm>
        </p:spPr>
        <p:txBody>
          <a:bodyPr>
            <a:normAutofit/>
          </a:bodyPr>
          <a:lstStyle/>
          <a:p>
            <a:r>
              <a:rPr lang="en-IN" sz="4800" b="1" u="sng" dirty="0" err="1">
                <a:latin typeface="+mn-lt"/>
              </a:rPr>
              <a:t>Mohiniattyam</a:t>
            </a:r>
            <a:r>
              <a:rPr lang="en-IN" sz="4800" b="1" u="sng" dirty="0">
                <a:latin typeface="+mn-lt"/>
              </a:rPr>
              <a:t> Dance</a:t>
            </a:r>
          </a:p>
        </p:txBody>
      </p:sp>
      <p:cxnSp>
        <p:nvCxnSpPr>
          <p:cNvPr id="17" name="Straight Arrow Connector 16">
            <a:extLst>
              <a:ext uri="{FF2B5EF4-FFF2-40B4-BE49-F238E27FC236}">
                <a16:creationId xmlns:a16="http://schemas.microsoft.com/office/drawing/2014/main" id="{E4A809D5-3600-46D4-A466-67F2349A54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5320" y="2316480"/>
            <a:ext cx="45720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CEDC5695-5225-4C03-8C40-967BB8DEB578}"/>
              </a:ext>
            </a:extLst>
          </p:cNvPr>
          <p:cNvSpPr>
            <a:spLocks noGrp="1"/>
          </p:cNvSpPr>
          <p:nvPr>
            <p:ph idx="1"/>
          </p:nvPr>
        </p:nvSpPr>
        <p:spPr>
          <a:xfrm>
            <a:off x="378817" y="2515322"/>
            <a:ext cx="5120113" cy="4009119"/>
          </a:xfrm>
        </p:spPr>
        <p:txBody>
          <a:bodyPr anchor="ctr">
            <a:normAutofit fontScale="62500" lnSpcReduction="20000"/>
          </a:bodyPr>
          <a:lstStyle/>
          <a:p>
            <a:pPr marL="0" indent="0" algn="just">
              <a:buNone/>
            </a:pPr>
            <a:r>
              <a:rPr lang="en-US" sz="2600" b="1" i="1" dirty="0" err="1"/>
              <a:t>Mohiniattyam</a:t>
            </a:r>
            <a:r>
              <a:rPr lang="en-US" sz="2600" dirty="0"/>
              <a:t>, in literal terms means Mohini's dance. Mohini, according to </a:t>
            </a:r>
            <a:r>
              <a:rPr lang="en-US" sz="2600" dirty="0" err="1"/>
              <a:t>Indias</a:t>
            </a:r>
            <a:r>
              <a:rPr lang="en-US" sz="2600" dirty="0"/>
              <a:t> mythology, is a very beautiful woman, who attracts people instantly. She is regarded as an enchantress and thus, </a:t>
            </a:r>
            <a:r>
              <a:rPr lang="en-US" sz="2600" dirty="0" err="1"/>
              <a:t>Mohiniattyam</a:t>
            </a:r>
            <a:r>
              <a:rPr lang="en-US" sz="2600" dirty="0"/>
              <a:t> is the dance of the enchantress. It is believed to have. been named after Lord Vishnu, who had disguised himself as "Mohini with an intention to slay </a:t>
            </a:r>
            <a:r>
              <a:rPr lang="en-US" sz="2600" dirty="0" err="1"/>
              <a:t>Bhasmasura</a:t>
            </a:r>
            <a:r>
              <a:rPr lang="en-US" sz="2600" dirty="0"/>
              <a:t> and during the churning of nectar from the ocean as well. However, the basis of this dance is not seduction alone. It also signifies transformation of Lord Vishnu into a female form and also the concept of '</a:t>
            </a:r>
            <a:r>
              <a:rPr lang="en-US" sz="2600" dirty="0" err="1"/>
              <a:t>Ardhnareeshwara</a:t>
            </a:r>
            <a:r>
              <a:rPr lang="en-US" sz="2600" dirty="0"/>
              <a:t>’ male and female as one. Like many other dance forms, it is essentially dedicated to the love and devotion towards God and was restricted to the Devadasis.</a:t>
            </a:r>
          </a:p>
          <a:p>
            <a:pPr marL="0" indent="0">
              <a:buNone/>
            </a:pPr>
            <a:r>
              <a:rPr lang="en-US" sz="2600" b="1" dirty="0">
                <a:effectLst/>
                <a:latin typeface="Spartan"/>
              </a:rPr>
              <a:t>Eminent Personalities:</a:t>
            </a:r>
          </a:p>
          <a:p>
            <a:pPr marL="0" indent="0">
              <a:buNone/>
            </a:pPr>
            <a:r>
              <a:rPr lang="en-IN" sz="2600" i="1" dirty="0"/>
              <a:t>1. Krishna </a:t>
            </a:r>
            <a:r>
              <a:rPr lang="en-IN" sz="2600" i="1" dirty="0" err="1"/>
              <a:t>Panicker</a:t>
            </a:r>
            <a:endParaRPr lang="en-IN" sz="2600" i="1" dirty="0"/>
          </a:p>
          <a:p>
            <a:pPr marL="0" indent="0">
              <a:buNone/>
            </a:pPr>
            <a:r>
              <a:rPr lang="en-IN" sz="2600" i="1" dirty="0"/>
              <a:t>2. </a:t>
            </a:r>
            <a:r>
              <a:rPr lang="en-IN" sz="2600" i="1" dirty="0" err="1"/>
              <a:t>Kalamandalam</a:t>
            </a:r>
            <a:r>
              <a:rPr lang="en-IN" sz="2600" i="1" dirty="0"/>
              <a:t> </a:t>
            </a:r>
            <a:r>
              <a:rPr lang="en-IN" sz="2600" i="1" dirty="0" err="1"/>
              <a:t>Kalyanikutty</a:t>
            </a:r>
            <a:r>
              <a:rPr lang="en-IN" sz="2600" i="1" dirty="0"/>
              <a:t> Amma</a:t>
            </a:r>
            <a:endParaRPr lang="en-US" sz="2600" i="1" dirty="0"/>
          </a:p>
          <a:p>
            <a:pPr marL="0" indent="0">
              <a:buNone/>
            </a:pPr>
            <a:endParaRPr lang="en-US" sz="1400" dirty="0"/>
          </a:p>
          <a:p>
            <a:pPr marL="0" indent="0">
              <a:buNone/>
            </a:pPr>
            <a:endParaRPr lang="en-IN" sz="1400" dirty="0"/>
          </a:p>
        </p:txBody>
      </p:sp>
      <p:pic>
        <p:nvPicPr>
          <p:cNvPr id="5" name="Picture 4">
            <a:extLst>
              <a:ext uri="{FF2B5EF4-FFF2-40B4-BE49-F238E27FC236}">
                <a16:creationId xmlns:a16="http://schemas.microsoft.com/office/drawing/2014/main" id="{4F4D5A53-14EA-41FD-ABFB-BE3366D4E292}"/>
              </a:ext>
            </a:extLst>
          </p:cNvPr>
          <p:cNvPicPr>
            <a:picLocks noChangeAspect="1"/>
          </p:cNvPicPr>
          <p:nvPr/>
        </p:nvPicPr>
        <p:blipFill rotWithShape="1">
          <a:blip r:embed="rId2">
            <a:extLst>
              <a:ext uri="{28A0092B-C50C-407E-A947-70E740481C1C}">
                <a14:useLocalDpi xmlns:a14="http://schemas.microsoft.com/office/drawing/2010/main" val="0"/>
              </a:ext>
            </a:extLst>
          </a:blip>
          <a:srcRect l="26992" r="11332" b="2"/>
          <a:stretch/>
        </p:blipFill>
        <p:spPr>
          <a:xfrm>
            <a:off x="5878849" y="10"/>
            <a:ext cx="6313150" cy="6857987"/>
          </a:xfrm>
          <a:custGeom>
            <a:avLst/>
            <a:gdLst/>
            <a:ahLst/>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p:spPr>
      </p:pic>
    </p:spTree>
    <p:extLst>
      <p:ext uri="{BB962C8B-B14F-4D97-AF65-F5344CB8AC3E}">
        <p14:creationId xmlns:p14="http://schemas.microsoft.com/office/powerpoint/2010/main" val="1690900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1508</Words>
  <Application>Microsoft Office PowerPoint</Application>
  <PresentationFormat>Widescreen</PresentationFormat>
  <Paragraphs>83</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Spartan</vt:lpstr>
      <vt:lpstr>Office Theme</vt:lpstr>
      <vt:lpstr>PowerPoint Presentation</vt:lpstr>
      <vt:lpstr>Dance forms in India</vt:lpstr>
      <vt:lpstr>Dance in Indian Land</vt:lpstr>
      <vt:lpstr>History of Indian classical dances</vt:lpstr>
      <vt:lpstr>SOME CLASSICAL DANCE FORMS:</vt:lpstr>
      <vt:lpstr>Kathak Dance </vt:lpstr>
      <vt:lpstr>Kuchipudi Dance </vt:lpstr>
      <vt:lpstr>Manipuri Dance</vt:lpstr>
      <vt:lpstr>Mohiniattyam Dance</vt:lpstr>
      <vt:lpstr>Odissi Dance</vt:lpstr>
      <vt:lpstr>FOLK DANCES OF CENTRAL INDIA</vt:lpstr>
      <vt:lpstr>Folk Dances of North Eastern India</vt:lpstr>
      <vt:lpstr>Folk Dances of South India</vt:lpstr>
      <vt:lpstr>Conclusion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Jimmy</cp:lastModifiedBy>
  <cp:revision>7</cp:revision>
  <dcterms:modified xsi:type="dcterms:W3CDTF">2021-12-18T10:10:56Z</dcterms:modified>
</cp:coreProperties>
</file>